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Times New Roman" charset="1" panose="02030502070405020303"/>
      <p:regular r:id="rId34"/>
    </p:embeddedFont>
    <p:embeddedFont>
      <p:font typeface="DejaVu Serif Bold" charset="1" panose="02060803050605020204"/>
      <p:regular r:id="rId35"/>
    </p:embeddedFont>
    <p:embeddedFont>
      <p:font typeface="DejaVu Serif" charset="1" panose="02060603050605020204"/>
      <p:regular r:id="rId36"/>
    </p:embeddedFont>
    <p:embeddedFont>
      <p:font typeface="Chunk Five" charset="1" panose="00000500000000000000"/>
      <p:regular r:id="rId37"/>
    </p:embeddedFont>
    <p:embeddedFont>
      <p:font typeface="Noto Sans Bold" charset="1" panose="020B0802040504020204"/>
      <p:regular r:id="rId38"/>
    </p:embeddedFont>
    <p:embeddedFont>
      <p:font typeface="Arial Bold" charset="1" panose="020B0802020202020204"/>
      <p:regular r:id="rId39"/>
    </p:embeddedFont>
    <p:embeddedFont>
      <p:font typeface="Arial" charset="1" panose="020B0502020202020204"/>
      <p:regular r:id="rId40"/>
    </p:embeddedFont>
    <p:embeddedFont>
      <p:font typeface="Times New Roman Bold" charset="1" panose="02030802070405020303"/>
      <p:regular r:id="rId41"/>
    </p:embeddedFont>
    <p:embeddedFont>
      <p:font typeface="Noto Sans" charset="1" panose="020B05020405040202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2" Target="../media/image56.pn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gif"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png" Type="http://schemas.openxmlformats.org/officeDocument/2006/relationships/image"/><Relationship Id="rId12" Target="../media/image78.png" Type="http://schemas.openxmlformats.org/officeDocument/2006/relationships/image"/><Relationship Id="rId13" Target="../media/image79.png" Type="http://schemas.openxmlformats.org/officeDocument/2006/relationships/image"/><Relationship Id="rId14" Target="../media/image80.gif" Type="http://schemas.openxmlformats.org/officeDocument/2006/relationships/image"/><Relationship Id="rId15" Target="../media/image81.gif" Type="http://schemas.openxmlformats.org/officeDocument/2006/relationships/image"/><Relationship Id="rId16" Target="../media/image82.png" Type="http://schemas.openxmlformats.org/officeDocument/2006/relationships/image"/><Relationship Id="rId2" Target="../media/image68.jpe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gif"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gif" Type="http://schemas.openxmlformats.org/officeDocument/2006/relationships/image"/><Relationship Id="rId2" Target="../media/image14.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93" y="21187"/>
            <a:ext cx="18266307" cy="10265813"/>
          </a:xfrm>
          <a:custGeom>
            <a:avLst/>
            <a:gdLst/>
            <a:ahLst/>
            <a:cxnLst/>
            <a:rect r="r" b="b" t="t" l="l"/>
            <a:pathLst>
              <a:path h="10265813" w="18266307">
                <a:moveTo>
                  <a:pt x="0" y="0"/>
                </a:moveTo>
                <a:lnTo>
                  <a:pt x="18266307" y="0"/>
                </a:lnTo>
                <a:lnTo>
                  <a:pt x="18266307" y="10265813"/>
                </a:lnTo>
                <a:lnTo>
                  <a:pt x="0" y="10265813"/>
                </a:lnTo>
                <a:lnTo>
                  <a:pt x="0" y="0"/>
                </a:lnTo>
                <a:close/>
              </a:path>
            </a:pathLst>
          </a:custGeom>
          <a:blipFill>
            <a:blip r:embed="rId2"/>
            <a:stretch>
              <a:fillRect l="-1643" t="-10248" r="0" b="-10248"/>
            </a:stretch>
          </a:blipFill>
        </p:spPr>
      </p:sp>
      <p:grpSp>
        <p:nvGrpSpPr>
          <p:cNvPr name="Group 3" id="3"/>
          <p:cNvGrpSpPr/>
          <p:nvPr/>
        </p:nvGrpSpPr>
        <p:grpSpPr>
          <a:xfrm rot="0">
            <a:off x="409957" y="981272"/>
            <a:ext cx="13671950" cy="8973771"/>
            <a:chOff x="0" y="0"/>
            <a:chExt cx="18229267" cy="11965028"/>
          </a:xfrm>
        </p:grpSpPr>
        <p:grpSp>
          <p:nvGrpSpPr>
            <p:cNvPr name="Group 4" id="4"/>
            <p:cNvGrpSpPr/>
            <p:nvPr/>
          </p:nvGrpSpPr>
          <p:grpSpPr>
            <a:xfrm rot="0">
              <a:off x="237334" y="1710065"/>
              <a:ext cx="17818100" cy="9969500"/>
              <a:chOff x="0" y="0"/>
              <a:chExt cx="3420621" cy="1913890"/>
            </a:xfrm>
          </p:grpSpPr>
          <p:sp>
            <p:nvSpPr>
              <p:cNvPr name="Freeform 5" id="5"/>
              <p:cNvSpPr/>
              <p:nvPr/>
            </p:nvSpPr>
            <p:spPr>
              <a:xfrm flipH="false" flipV="false" rot="0">
                <a:off x="0" y="0"/>
                <a:ext cx="3420621" cy="1913890"/>
              </a:xfrm>
              <a:custGeom>
                <a:avLst/>
                <a:gdLst/>
                <a:ahLst/>
                <a:cxnLst/>
                <a:rect r="r" b="b" t="t" l="l"/>
                <a:pathLst>
                  <a:path h="1913890" w="3420621">
                    <a:moveTo>
                      <a:pt x="0" y="0"/>
                    </a:moveTo>
                    <a:lnTo>
                      <a:pt x="3420621" y="0"/>
                    </a:lnTo>
                    <a:lnTo>
                      <a:pt x="3420621" y="1913890"/>
                    </a:lnTo>
                    <a:lnTo>
                      <a:pt x="0" y="1913890"/>
                    </a:lnTo>
                    <a:close/>
                  </a:path>
                </a:pathLst>
              </a:custGeom>
              <a:solidFill>
                <a:srgbClr val="FFFFFF"/>
              </a:solidFill>
            </p:spPr>
          </p:sp>
        </p:grpSp>
        <p:sp>
          <p:nvSpPr>
            <p:cNvPr name="Freeform 6" id="6"/>
            <p:cNvSpPr/>
            <p:nvPr/>
          </p:nvSpPr>
          <p:spPr>
            <a:xfrm flipH="false" flipV="false" rot="0">
              <a:off x="0" y="0"/>
              <a:ext cx="18229267" cy="11965028"/>
            </a:xfrm>
            <a:custGeom>
              <a:avLst/>
              <a:gdLst/>
              <a:ahLst/>
              <a:cxnLst/>
              <a:rect r="r" b="b" t="t" l="l"/>
              <a:pathLst>
                <a:path h="11965028" w="18229267">
                  <a:moveTo>
                    <a:pt x="0" y="0"/>
                  </a:moveTo>
                  <a:lnTo>
                    <a:pt x="18229267" y="0"/>
                  </a:lnTo>
                  <a:lnTo>
                    <a:pt x="18229267" y="11965028"/>
                  </a:lnTo>
                  <a:lnTo>
                    <a:pt x="0" y="11965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7" id="7"/>
          <p:cNvSpPr/>
          <p:nvPr/>
        </p:nvSpPr>
        <p:spPr>
          <a:xfrm flipH="false" flipV="false" rot="0">
            <a:off x="12125772" y="5900198"/>
            <a:ext cx="5007704" cy="3132091"/>
          </a:xfrm>
          <a:custGeom>
            <a:avLst/>
            <a:gdLst/>
            <a:ahLst/>
            <a:cxnLst/>
            <a:rect r="r" b="b" t="t" l="l"/>
            <a:pathLst>
              <a:path h="3132091" w="5007704">
                <a:moveTo>
                  <a:pt x="0" y="0"/>
                </a:moveTo>
                <a:lnTo>
                  <a:pt x="5007704" y="0"/>
                </a:lnTo>
                <a:lnTo>
                  <a:pt x="5007704" y="3132091"/>
                </a:lnTo>
                <a:lnTo>
                  <a:pt x="0" y="31320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530988" y="2362934"/>
            <a:ext cx="9309342" cy="1530349"/>
          </a:xfrm>
          <a:prstGeom prst="rect">
            <a:avLst/>
          </a:prstGeom>
        </p:spPr>
        <p:txBody>
          <a:bodyPr anchor="t" rtlCol="false" tIns="0" lIns="0" bIns="0" rIns="0">
            <a:spAutoFit/>
          </a:bodyPr>
          <a:lstStyle/>
          <a:p>
            <a:pPr algn="ctr">
              <a:lnSpc>
                <a:spcPts val="11200"/>
              </a:lnSpc>
            </a:pPr>
            <a:r>
              <a:rPr lang="en-US" sz="8000">
                <a:solidFill>
                  <a:srgbClr val="000000"/>
                </a:solidFill>
                <a:latin typeface="Times New Roman"/>
                <a:ea typeface="Times New Roman"/>
                <a:cs typeface="Times New Roman"/>
                <a:sym typeface="Times New Roman"/>
              </a:rPr>
              <a:t>ĐỒ ÁN CUỐI KỲ</a:t>
            </a:r>
          </a:p>
        </p:txBody>
      </p:sp>
      <p:sp>
        <p:nvSpPr>
          <p:cNvPr name="TextBox 9" id="9"/>
          <p:cNvSpPr txBox="true"/>
          <p:nvPr/>
        </p:nvSpPr>
        <p:spPr>
          <a:xfrm rot="0">
            <a:off x="2530988" y="3946006"/>
            <a:ext cx="9891513" cy="3048635"/>
          </a:xfrm>
          <a:prstGeom prst="rect">
            <a:avLst/>
          </a:prstGeom>
        </p:spPr>
        <p:txBody>
          <a:bodyPr anchor="t" rtlCol="false" tIns="0" lIns="0" bIns="0" rIns="0">
            <a:spAutoFit/>
          </a:bodyPr>
          <a:lstStyle/>
          <a:p>
            <a:pPr algn="ctr">
              <a:lnSpc>
                <a:spcPts val="7840"/>
              </a:lnSpc>
            </a:pPr>
            <a:r>
              <a:rPr lang="en-US" sz="5600">
                <a:solidFill>
                  <a:srgbClr val="FF3131"/>
                </a:solidFill>
                <a:latin typeface="Times New Roman"/>
                <a:ea typeface="Times New Roman"/>
                <a:cs typeface="Times New Roman"/>
                <a:sym typeface="Times New Roman"/>
              </a:rPr>
              <a:t>HỆ THỐNG QUẢN LÍ ĐIỂM HỌC SINH PHỔ THÔNG TRUNG HỌC </a:t>
            </a:r>
          </a:p>
        </p:txBody>
      </p:sp>
      <p:sp>
        <p:nvSpPr>
          <p:cNvPr name="TextBox 10" id="10"/>
          <p:cNvSpPr txBox="true"/>
          <p:nvPr/>
        </p:nvSpPr>
        <p:spPr>
          <a:xfrm rot="0">
            <a:off x="4203949" y="7927740"/>
            <a:ext cx="7921823" cy="632460"/>
          </a:xfrm>
          <a:prstGeom prst="rect">
            <a:avLst/>
          </a:prstGeom>
        </p:spPr>
        <p:txBody>
          <a:bodyPr anchor="t" rtlCol="false" tIns="0" lIns="0" bIns="0" rIns="0">
            <a:spAutoFit/>
          </a:bodyPr>
          <a:lstStyle/>
          <a:p>
            <a:pPr algn="ctr">
              <a:lnSpc>
                <a:spcPts val="5040"/>
              </a:lnSpc>
            </a:pPr>
            <a:r>
              <a:rPr lang="en-US" sz="3600">
                <a:solidFill>
                  <a:srgbClr val="000000"/>
                </a:solidFill>
                <a:latin typeface="DejaVu Serif Bold"/>
                <a:ea typeface="DejaVu Serif Bold"/>
                <a:cs typeface="DejaVu Serif Bold"/>
                <a:sym typeface="DejaVu Serif Bold"/>
              </a:rPr>
              <a:t>GVHD: Ths. Nguyễn Văn Thịnh</a:t>
            </a:r>
          </a:p>
        </p:txBody>
      </p:sp>
      <p:sp>
        <p:nvSpPr>
          <p:cNvPr name="TextBox 11" id="11"/>
          <p:cNvSpPr txBox="true"/>
          <p:nvPr/>
        </p:nvSpPr>
        <p:spPr>
          <a:xfrm rot="0">
            <a:off x="17621162" y="9390380"/>
            <a:ext cx="4201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46826" y="2734079"/>
            <a:ext cx="8485101" cy="7156998"/>
          </a:xfrm>
          <a:custGeom>
            <a:avLst/>
            <a:gdLst/>
            <a:ahLst/>
            <a:cxnLst/>
            <a:rect r="r" b="b" t="t" l="l"/>
            <a:pathLst>
              <a:path h="7156998" w="8485101">
                <a:moveTo>
                  <a:pt x="0" y="0"/>
                </a:moveTo>
                <a:lnTo>
                  <a:pt x="8485101" y="0"/>
                </a:lnTo>
                <a:lnTo>
                  <a:pt x="8485101" y="7156998"/>
                </a:lnTo>
                <a:lnTo>
                  <a:pt x="0" y="7156998"/>
                </a:lnTo>
                <a:lnTo>
                  <a:pt x="0" y="0"/>
                </a:lnTo>
                <a:close/>
              </a:path>
            </a:pathLst>
          </a:custGeom>
          <a:blipFill>
            <a:blip r:embed="rId2"/>
            <a:stretch>
              <a:fillRect l="0" t="0" r="0" b="0"/>
            </a:stretch>
          </a:blipFill>
        </p:spPr>
      </p:sp>
      <p:sp>
        <p:nvSpPr>
          <p:cNvPr name="TextBox 3" id="3"/>
          <p:cNvSpPr txBox="true"/>
          <p:nvPr/>
        </p:nvSpPr>
        <p:spPr>
          <a:xfrm rot="0">
            <a:off x="4289709" y="1678966"/>
            <a:ext cx="8842218"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Mô hình hóa quy trình nghiệp vụ quản lý thông tin học sinh </a:t>
            </a:r>
          </a:p>
        </p:txBody>
      </p:sp>
      <p:sp>
        <p:nvSpPr>
          <p:cNvPr name="TextBox 4" id="4"/>
          <p:cNvSpPr txBox="true"/>
          <p:nvPr/>
        </p:nvSpPr>
        <p:spPr>
          <a:xfrm rot="0">
            <a:off x="925261" y="740436"/>
            <a:ext cx="4775597" cy="1033780"/>
          </a:xfrm>
          <a:prstGeom prst="rect">
            <a:avLst/>
          </a:prstGeom>
        </p:spPr>
        <p:txBody>
          <a:bodyPr anchor="t" rtlCol="false" tIns="0" lIns="0" bIns="0" rIns="0">
            <a:spAutoFit/>
          </a:bodyPr>
          <a:lstStyle/>
          <a:p>
            <a:pPr algn="r">
              <a:lnSpc>
                <a:spcPts val="3919"/>
              </a:lnSpc>
            </a:pPr>
            <a:r>
              <a:rPr lang="en-US" sz="2799">
                <a:solidFill>
                  <a:srgbClr val="000000"/>
                </a:solidFill>
                <a:latin typeface="Times New Roman Bold"/>
                <a:ea typeface="Times New Roman Bold"/>
                <a:cs typeface="Times New Roman Bold"/>
                <a:sym typeface="Times New Roman Bold"/>
              </a:rPr>
              <a:t>MÔ HÌNH HÓA NGHIỆP VỤ</a:t>
            </a:r>
          </a:p>
          <a:p>
            <a:pPr algn="r">
              <a:lnSpc>
                <a:spcPts val="3919"/>
              </a:lnSpc>
              <a:spcBef>
                <a:spcPct val="0"/>
              </a:spcBef>
            </a:pP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36566" y="2495599"/>
            <a:ext cx="7614867" cy="6762701"/>
          </a:xfrm>
          <a:custGeom>
            <a:avLst/>
            <a:gdLst/>
            <a:ahLst/>
            <a:cxnLst/>
            <a:rect r="r" b="b" t="t" l="l"/>
            <a:pathLst>
              <a:path h="6762701" w="7614867">
                <a:moveTo>
                  <a:pt x="0" y="0"/>
                </a:moveTo>
                <a:lnTo>
                  <a:pt x="7614868" y="0"/>
                </a:lnTo>
                <a:lnTo>
                  <a:pt x="7614868" y="6762701"/>
                </a:lnTo>
                <a:lnTo>
                  <a:pt x="0" y="6762701"/>
                </a:lnTo>
                <a:lnTo>
                  <a:pt x="0" y="0"/>
                </a:lnTo>
                <a:close/>
              </a:path>
            </a:pathLst>
          </a:custGeom>
          <a:blipFill>
            <a:blip r:embed="rId2"/>
            <a:stretch>
              <a:fillRect l="0" t="0" r="0" b="0"/>
            </a:stretch>
          </a:blipFill>
        </p:spPr>
      </p:sp>
      <p:sp>
        <p:nvSpPr>
          <p:cNvPr name="TextBox 3" id="3"/>
          <p:cNvSpPr txBox="true"/>
          <p:nvPr/>
        </p:nvSpPr>
        <p:spPr>
          <a:xfrm rot="0">
            <a:off x="4954278" y="1248006"/>
            <a:ext cx="7248227" cy="4152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DejaVu Serif Bold"/>
                <a:ea typeface="DejaVu Serif Bold"/>
                <a:cs typeface="DejaVu Serif Bold"/>
                <a:sym typeface="DejaVu Serif Bold"/>
              </a:rPr>
              <a:t>Mô hình hóa quy trình nghiệp vụ thống kê</a:t>
            </a:r>
          </a:p>
        </p:txBody>
      </p:sp>
      <p:sp>
        <p:nvSpPr>
          <p:cNvPr name="TextBox 4" id="4"/>
          <p:cNvSpPr txBox="true"/>
          <p:nvPr/>
        </p:nvSpPr>
        <p:spPr>
          <a:xfrm rot="0">
            <a:off x="785711" y="-5080"/>
            <a:ext cx="4775597" cy="1033780"/>
          </a:xfrm>
          <a:prstGeom prst="rect">
            <a:avLst/>
          </a:prstGeom>
        </p:spPr>
        <p:txBody>
          <a:bodyPr anchor="t" rtlCol="false" tIns="0" lIns="0" bIns="0" rIns="0">
            <a:spAutoFit/>
          </a:bodyPr>
          <a:lstStyle/>
          <a:p>
            <a:pPr algn="r">
              <a:lnSpc>
                <a:spcPts val="3919"/>
              </a:lnSpc>
            </a:pPr>
            <a:r>
              <a:rPr lang="en-US" sz="2799">
                <a:solidFill>
                  <a:srgbClr val="000000"/>
                </a:solidFill>
                <a:latin typeface="Times New Roman Bold"/>
                <a:ea typeface="Times New Roman Bold"/>
                <a:cs typeface="Times New Roman Bold"/>
                <a:sym typeface="Times New Roman Bold"/>
              </a:rPr>
              <a:t>MÔ HÌNH HÓA NGHIỆP VỤ</a:t>
            </a:r>
          </a:p>
          <a:p>
            <a:pPr algn="r">
              <a:lnSpc>
                <a:spcPts val="3919"/>
              </a:lnSpc>
              <a:spcBef>
                <a:spcPct val="0"/>
              </a:spcBef>
            </a:pP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385933"/>
            <a:ext cx="13717822" cy="8901067"/>
          </a:xfrm>
          <a:custGeom>
            <a:avLst/>
            <a:gdLst/>
            <a:ahLst/>
            <a:cxnLst/>
            <a:rect r="r" b="b" t="t" l="l"/>
            <a:pathLst>
              <a:path h="8901067" w="13717822">
                <a:moveTo>
                  <a:pt x="0" y="0"/>
                </a:moveTo>
                <a:lnTo>
                  <a:pt x="13717822" y="0"/>
                </a:lnTo>
                <a:lnTo>
                  <a:pt x="13717822" y="8901067"/>
                </a:lnTo>
                <a:lnTo>
                  <a:pt x="0" y="8901067"/>
                </a:lnTo>
                <a:lnTo>
                  <a:pt x="0" y="0"/>
                </a:lnTo>
                <a:close/>
              </a:path>
            </a:pathLst>
          </a:custGeom>
          <a:blipFill>
            <a:blip r:embed="rId2"/>
            <a:stretch>
              <a:fillRect l="0" t="0" r="0" b="0"/>
            </a:stretch>
          </a:blipFill>
        </p:spPr>
      </p:sp>
      <p:sp>
        <p:nvSpPr>
          <p:cNvPr name="TextBox 3" id="3"/>
          <p:cNvSpPr txBox="true"/>
          <p:nvPr/>
        </p:nvSpPr>
        <p:spPr>
          <a:xfrm rot="0">
            <a:off x="0" y="932543"/>
            <a:ext cx="9351456"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Sơ đồ Use Case hệ thống (xác định các yêu cầu tự động hóa) </a:t>
            </a:r>
          </a:p>
        </p:txBody>
      </p:sp>
      <p:sp>
        <p:nvSpPr>
          <p:cNvPr name="TextBox 4" id="4"/>
          <p:cNvSpPr txBox="true"/>
          <p:nvPr/>
        </p:nvSpPr>
        <p:spPr>
          <a:xfrm rot="0">
            <a:off x="375114" y="91194"/>
            <a:ext cx="4758531"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MÔ HÌNH HÓA CHỨC NĂNG</a:t>
            </a: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69504" y="1110934"/>
            <a:ext cx="8388299" cy="4032566"/>
          </a:xfrm>
          <a:custGeom>
            <a:avLst/>
            <a:gdLst/>
            <a:ahLst/>
            <a:cxnLst/>
            <a:rect r="r" b="b" t="t" l="l"/>
            <a:pathLst>
              <a:path h="4032566" w="8388299">
                <a:moveTo>
                  <a:pt x="0" y="0"/>
                </a:moveTo>
                <a:lnTo>
                  <a:pt x="8388298" y="0"/>
                </a:lnTo>
                <a:lnTo>
                  <a:pt x="8388298" y="4032566"/>
                </a:lnTo>
                <a:lnTo>
                  <a:pt x="0" y="4032566"/>
                </a:lnTo>
                <a:lnTo>
                  <a:pt x="0" y="0"/>
                </a:lnTo>
                <a:close/>
              </a:path>
            </a:pathLst>
          </a:custGeom>
          <a:blipFill>
            <a:blip r:embed="rId2"/>
            <a:stretch>
              <a:fillRect l="0" t="0" r="0" b="0"/>
            </a:stretch>
          </a:blipFill>
        </p:spPr>
      </p:sp>
      <p:sp>
        <p:nvSpPr>
          <p:cNvPr name="Freeform 3" id="3"/>
          <p:cNvSpPr/>
          <p:nvPr/>
        </p:nvSpPr>
        <p:spPr>
          <a:xfrm flipH="false" flipV="false" rot="0">
            <a:off x="8169504" y="5143500"/>
            <a:ext cx="8128496" cy="4429926"/>
          </a:xfrm>
          <a:custGeom>
            <a:avLst/>
            <a:gdLst/>
            <a:ahLst/>
            <a:cxnLst/>
            <a:rect r="r" b="b" t="t" l="l"/>
            <a:pathLst>
              <a:path h="4429926" w="8128496">
                <a:moveTo>
                  <a:pt x="0" y="0"/>
                </a:moveTo>
                <a:lnTo>
                  <a:pt x="8128495" y="0"/>
                </a:lnTo>
                <a:lnTo>
                  <a:pt x="8128495" y="4429926"/>
                </a:lnTo>
                <a:lnTo>
                  <a:pt x="0" y="4429926"/>
                </a:lnTo>
                <a:lnTo>
                  <a:pt x="0" y="0"/>
                </a:lnTo>
                <a:close/>
              </a:path>
            </a:pathLst>
          </a:custGeom>
          <a:blipFill>
            <a:blip r:embed="rId3"/>
            <a:stretch>
              <a:fillRect l="0" t="0" r="0" b="0"/>
            </a:stretch>
          </a:blipFill>
        </p:spPr>
      </p:sp>
      <p:sp>
        <p:nvSpPr>
          <p:cNvPr name="TextBox 4" id="4"/>
          <p:cNvSpPr txBox="true"/>
          <p:nvPr/>
        </p:nvSpPr>
        <p:spPr>
          <a:xfrm rot="0">
            <a:off x="9144000" y="322334"/>
            <a:ext cx="5291733"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 Sơ đồ tuần tự usecase quản lí điểm</a:t>
            </a:r>
          </a:p>
        </p:txBody>
      </p:sp>
      <p:sp>
        <p:nvSpPr>
          <p:cNvPr name="TextBox 5" id="5"/>
          <p:cNvSpPr txBox="true"/>
          <p:nvPr/>
        </p:nvSpPr>
        <p:spPr>
          <a:xfrm rot="0">
            <a:off x="375114" y="91194"/>
            <a:ext cx="4758531"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MÔ HÌNH HÓA CHỨC NĂNG</a:t>
            </a:r>
          </a:p>
        </p:txBody>
      </p:sp>
      <p:sp>
        <p:nvSpPr>
          <p:cNvPr name="TextBox 6" id="6"/>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10377" y="2432850"/>
            <a:ext cx="9607821" cy="7062305"/>
          </a:xfrm>
          <a:custGeom>
            <a:avLst/>
            <a:gdLst/>
            <a:ahLst/>
            <a:cxnLst/>
            <a:rect r="r" b="b" t="t" l="l"/>
            <a:pathLst>
              <a:path h="7062305" w="9607821">
                <a:moveTo>
                  <a:pt x="0" y="0"/>
                </a:moveTo>
                <a:lnTo>
                  <a:pt x="9607820" y="0"/>
                </a:lnTo>
                <a:lnTo>
                  <a:pt x="9607820" y="7062305"/>
                </a:lnTo>
                <a:lnTo>
                  <a:pt x="0" y="7062305"/>
                </a:lnTo>
                <a:lnTo>
                  <a:pt x="0" y="0"/>
                </a:lnTo>
                <a:close/>
              </a:path>
            </a:pathLst>
          </a:custGeom>
          <a:blipFill>
            <a:blip r:embed="rId2"/>
            <a:stretch>
              <a:fillRect l="0" t="0" r="0" b="0"/>
            </a:stretch>
          </a:blipFill>
        </p:spPr>
      </p:sp>
      <p:sp>
        <p:nvSpPr>
          <p:cNvPr name="TextBox 3" id="3"/>
          <p:cNvSpPr txBox="true"/>
          <p:nvPr/>
        </p:nvSpPr>
        <p:spPr>
          <a:xfrm rot="0">
            <a:off x="432176" y="1250459"/>
            <a:ext cx="8711824"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Sơ đồ tuần tự usecase Quản lý thông tin giáo viên</a:t>
            </a:r>
          </a:p>
        </p:txBody>
      </p:sp>
      <p:sp>
        <p:nvSpPr>
          <p:cNvPr name="TextBox 4" id="4"/>
          <p:cNvSpPr txBox="true"/>
          <p:nvPr/>
        </p:nvSpPr>
        <p:spPr>
          <a:xfrm rot="0">
            <a:off x="1028700" y="315082"/>
            <a:ext cx="4758531"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MÔ HÌNH HÓA CHỨC NĂNG</a:t>
            </a: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54663" y="2571135"/>
            <a:ext cx="8028846" cy="7319942"/>
          </a:xfrm>
          <a:custGeom>
            <a:avLst/>
            <a:gdLst/>
            <a:ahLst/>
            <a:cxnLst/>
            <a:rect r="r" b="b" t="t" l="l"/>
            <a:pathLst>
              <a:path h="7319942" w="8028846">
                <a:moveTo>
                  <a:pt x="0" y="0"/>
                </a:moveTo>
                <a:lnTo>
                  <a:pt x="8028846" y="0"/>
                </a:lnTo>
                <a:lnTo>
                  <a:pt x="8028846" y="7319942"/>
                </a:lnTo>
                <a:lnTo>
                  <a:pt x="0" y="7319942"/>
                </a:lnTo>
                <a:lnTo>
                  <a:pt x="0" y="0"/>
                </a:lnTo>
                <a:close/>
              </a:path>
            </a:pathLst>
          </a:custGeom>
          <a:blipFill>
            <a:blip r:embed="rId2"/>
            <a:stretch>
              <a:fillRect l="0" t="0" r="-3916" b="0"/>
            </a:stretch>
          </a:blipFill>
        </p:spPr>
      </p:sp>
      <p:sp>
        <p:nvSpPr>
          <p:cNvPr name="TextBox 3" id="3"/>
          <p:cNvSpPr txBox="true"/>
          <p:nvPr/>
        </p:nvSpPr>
        <p:spPr>
          <a:xfrm rot="0">
            <a:off x="6050449" y="1698645"/>
            <a:ext cx="7037273" cy="8724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Sơ đồ tuần tự usecase Quản lý thông tin học sinh</a:t>
            </a:r>
          </a:p>
        </p:txBody>
      </p:sp>
      <p:sp>
        <p:nvSpPr>
          <p:cNvPr name="TextBox 4" id="4"/>
          <p:cNvSpPr txBox="true"/>
          <p:nvPr/>
        </p:nvSpPr>
        <p:spPr>
          <a:xfrm rot="0">
            <a:off x="375114" y="91194"/>
            <a:ext cx="4758531"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MÔ HÌNH HÓA CHỨC NĂNG</a:t>
            </a: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21117" y="2741477"/>
            <a:ext cx="10845767" cy="7149600"/>
          </a:xfrm>
          <a:custGeom>
            <a:avLst/>
            <a:gdLst/>
            <a:ahLst/>
            <a:cxnLst/>
            <a:rect r="r" b="b" t="t" l="l"/>
            <a:pathLst>
              <a:path h="7149600" w="10845767">
                <a:moveTo>
                  <a:pt x="0" y="0"/>
                </a:moveTo>
                <a:lnTo>
                  <a:pt x="10845766" y="0"/>
                </a:lnTo>
                <a:lnTo>
                  <a:pt x="10845766" y="7149600"/>
                </a:lnTo>
                <a:lnTo>
                  <a:pt x="0" y="7149600"/>
                </a:lnTo>
                <a:lnTo>
                  <a:pt x="0" y="0"/>
                </a:lnTo>
                <a:close/>
              </a:path>
            </a:pathLst>
          </a:custGeom>
          <a:blipFill>
            <a:blip r:embed="rId2"/>
            <a:stretch>
              <a:fillRect l="0" t="0" r="0" b="0"/>
            </a:stretch>
          </a:blipFill>
        </p:spPr>
      </p:sp>
      <p:sp>
        <p:nvSpPr>
          <p:cNvPr name="TextBox 3" id="3"/>
          <p:cNvSpPr txBox="true"/>
          <p:nvPr/>
        </p:nvSpPr>
        <p:spPr>
          <a:xfrm rot="0">
            <a:off x="6339586" y="1388511"/>
            <a:ext cx="4760416"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Sơ đồ tuần tự usecase Thống kê</a:t>
            </a:r>
          </a:p>
        </p:txBody>
      </p:sp>
      <p:sp>
        <p:nvSpPr>
          <p:cNvPr name="TextBox 4" id="4"/>
          <p:cNvSpPr txBox="true"/>
          <p:nvPr/>
        </p:nvSpPr>
        <p:spPr>
          <a:xfrm rot="0">
            <a:off x="375114" y="91194"/>
            <a:ext cx="4758531"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MÔ HÌNH HÓA CHỨC NĂNG</a:t>
            </a: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09468" y="1028700"/>
            <a:ext cx="10134591" cy="8849284"/>
          </a:xfrm>
          <a:custGeom>
            <a:avLst/>
            <a:gdLst/>
            <a:ahLst/>
            <a:cxnLst/>
            <a:rect r="r" b="b" t="t" l="l"/>
            <a:pathLst>
              <a:path h="8849284" w="10134591">
                <a:moveTo>
                  <a:pt x="0" y="0"/>
                </a:moveTo>
                <a:lnTo>
                  <a:pt x="10134591" y="0"/>
                </a:lnTo>
                <a:lnTo>
                  <a:pt x="10134591" y="8849284"/>
                </a:lnTo>
                <a:lnTo>
                  <a:pt x="0" y="8849284"/>
                </a:lnTo>
                <a:lnTo>
                  <a:pt x="0" y="0"/>
                </a:lnTo>
                <a:close/>
              </a:path>
            </a:pathLst>
          </a:custGeom>
          <a:blipFill>
            <a:blip r:embed="rId2"/>
            <a:stretch>
              <a:fillRect l="0" t="0" r="0" b="0"/>
            </a:stretch>
          </a:blipFill>
        </p:spPr>
      </p:sp>
      <p:sp>
        <p:nvSpPr>
          <p:cNvPr name="TextBox 3" id="3"/>
          <p:cNvSpPr txBox="true"/>
          <p:nvPr/>
        </p:nvSpPr>
        <p:spPr>
          <a:xfrm rot="0">
            <a:off x="1045319" y="115646"/>
            <a:ext cx="4050010"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SƠ ĐỒ LỚP PHÂN TÍCH</a:t>
            </a:r>
          </a:p>
        </p:txBody>
      </p:sp>
      <p:sp>
        <p:nvSpPr>
          <p:cNvPr name="TextBox 4" id="4"/>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4EC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756594" y="-507549"/>
            <a:ext cx="7024991" cy="7024991"/>
          </a:xfrm>
          <a:custGeom>
            <a:avLst/>
            <a:gdLst/>
            <a:ahLst/>
            <a:cxnLst/>
            <a:rect r="r" b="b" t="t" l="l"/>
            <a:pathLst>
              <a:path h="7024991" w="7024991">
                <a:moveTo>
                  <a:pt x="0" y="0"/>
                </a:moveTo>
                <a:lnTo>
                  <a:pt x="7024991" y="0"/>
                </a:lnTo>
                <a:lnTo>
                  <a:pt x="7024991" y="7024992"/>
                </a:lnTo>
                <a:lnTo>
                  <a:pt x="0" y="7024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33538" y="1028700"/>
            <a:ext cx="6925762" cy="8229600"/>
          </a:xfrm>
          <a:custGeom>
            <a:avLst/>
            <a:gdLst/>
            <a:ahLst/>
            <a:cxnLst/>
            <a:rect r="r" b="b" t="t" l="l"/>
            <a:pathLst>
              <a:path h="8229600" w="6925762">
                <a:moveTo>
                  <a:pt x="0" y="0"/>
                </a:moveTo>
                <a:lnTo>
                  <a:pt x="6925762" y="0"/>
                </a:lnTo>
                <a:lnTo>
                  <a:pt x="6925762"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5400000">
            <a:off x="8072990" y="5838444"/>
            <a:ext cx="6284859" cy="3204799"/>
          </a:xfrm>
          <a:custGeom>
            <a:avLst/>
            <a:gdLst/>
            <a:ahLst/>
            <a:cxnLst/>
            <a:rect r="r" b="b" t="t" l="l"/>
            <a:pathLst>
              <a:path h="3204799" w="6284859">
                <a:moveTo>
                  <a:pt x="0" y="0"/>
                </a:moveTo>
                <a:lnTo>
                  <a:pt x="6284859" y="0"/>
                </a:lnTo>
                <a:lnTo>
                  <a:pt x="6284859" y="3204799"/>
                </a:lnTo>
                <a:lnTo>
                  <a:pt x="0" y="3204799"/>
                </a:lnTo>
                <a:lnTo>
                  <a:pt x="0" y="0"/>
                </a:lnTo>
                <a:close/>
              </a:path>
            </a:pathLst>
          </a:custGeom>
          <a:blipFill>
            <a:blip r:embed="rId5">
              <a:extLst>
                <a:ext uri="{96DAC541-7B7A-43D3-8B79-37D633B846F1}">
                  <asvg:svgBlip xmlns:asvg="http://schemas.microsoft.com/office/drawing/2016/SVG/main" r:embed="rId6"/>
                </a:ext>
              </a:extLst>
            </a:blip>
            <a:stretch>
              <a:fillRect l="0" t="0" r="0" b="-96107"/>
            </a:stretch>
          </a:blipFill>
        </p:spPr>
      </p:sp>
      <p:sp>
        <p:nvSpPr>
          <p:cNvPr name="Freeform 5" id="5"/>
          <p:cNvSpPr/>
          <p:nvPr/>
        </p:nvSpPr>
        <p:spPr>
          <a:xfrm flipH="false" flipV="false" rot="0">
            <a:off x="16593357" y="9091814"/>
            <a:ext cx="665943" cy="166486"/>
          </a:xfrm>
          <a:custGeom>
            <a:avLst/>
            <a:gdLst/>
            <a:ahLst/>
            <a:cxnLst/>
            <a:rect r="r" b="b" t="t" l="l"/>
            <a:pathLst>
              <a:path h="166486" w="665943">
                <a:moveTo>
                  <a:pt x="0" y="0"/>
                </a:moveTo>
                <a:lnTo>
                  <a:pt x="665943" y="0"/>
                </a:lnTo>
                <a:lnTo>
                  <a:pt x="665943" y="166486"/>
                </a:lnTo>
                <a:lnTo>
                  <a:pt x="0" y="1664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6" id="6"/>
          <p:cNvPicPr>
            <a:picLocks noChangeAspect="true"/>
          </p:cNvPicPr>
          <p:nvPr/>
        </p:nvPicPr>
        <p:blipFill>
          <a:blip r:embed="rId9"/>
          <a:srcRect l="0" t="0" r="0" b="0"/>
          <a:stretch>
            <a:fillRect/>
          </a:stretch>
        </p:blipFill>
        <p:spPr>
          <a:xfrm flipH="false" flipV="false" rot="0">
            <a:off x="2683696" y="5889528"/>
            <a:ext cx="678827" cy="627915"/>
          </a:xfrm>
          <a:prstGeom prst="rect">
            <a:avLst/>
          </a:prstGeom>
        </p:spPr>
      </p:pic>
      <p:sp>
        <p:nvSpPr>
          <p:cNvPr name="TextBox 7" id="7"/>
          <p:cNvSpPr txBox="true"/>
          <p:nvPr/>
        </p:nvSpPr>
        <p:spPr>
          <a:xfrm rot="0">
            <a:off x="232955" y="2324862"/>
            <a:ext cx="9613019" cy="1226820"/>
          </a:xfrm>
          <a:prstGeom prst="rect">
            <a:avLst/>
          </a:prstGeom>
        </p:spPr>
        <p:txBody>
          <a:bodyPr anchor="t" rtlCol="false" tIns="0" lIns="0" bIns="0" rIns="0">
            <a:spAutoFit/>
          </a:bodyPr>
          <a:lstStyle/>
          <a:p>
            <a:pPr algn="ctr">
              <a:lnSpc>
                <a:spcPts val="10080"/>
              </a:lnSpc>
            </a:pPr>
            <a:r>
              <a:rPr lang="en-US" sz="7200">
                <a:solidFill>
                  <a:srgbClr val="FF3131"/>
                </a:solidFill>
                <a:latin typeface="Noto Sans Bold"/>
                <a:ea typeface="Noto Sans Bold"/>
                <a:cs typeface="Noto Sans Bold"/>
                <a:sym typeface="Noto Sans Bold"/>
              </a:rPr>
              <a:t>THIẾT KẾ HỆ THỐNG</a:t>
            </a:r>
          </a:p>
        </p:txBody>
      </p:sp>
      <p:sp>
        <p:nvSpPr>
          <p:cNvPr name="TextBox 8" id="8"/>
          <p:cNvSpPr txBox="true"/>
          <p:nvPr/>
        </p:nvSpPr>
        <p:spPr>
          <a:xfrm rot="0">
            <a:off x="3136652" y="5872283"/>
            <a:ext cx="6233220" cy="3781425"/>
          </a:xfrm>
          <a:prstGeom prst="rect">
            <a:avLst/>
          </a:prstGeom>
        </p:spPr>
        <p:txBody>
          <a:bodyPr anchor="t" rtlCol="false" tIns="0" lIns="0" bIns="0" rIns="0">
            <a:spAutoFit/>
          </a:bodyPr>
          <a:lstStyle/>
          <a:p>
            <a:pPr algn="ctr">
              <a:lnSpc>
                <a:spcPts val="4200"/>
              </a:lnSpc>
            </a:pPr>
            <a:r>
              <a:rPr lang="en-US" sz="3000">
                <a:solidFill>
                  <a:srgbClr val="000000"/>
                </a:solidFill>
                <a:latin typeface="Arial Bold"/>
                <a:ea typeface="Arial Bold"/>
                <a:cs typeface="Arial Bold"/>
                <a:sym typeface="Arial Bold"/>
              </a:rPr>
              <a:t>THIẾT KẾ CƠ SỞ DỮ LIỆU (CSDL)</a:t>
            </a:r>
          </a:p>
          <a:p>
            <a:pPr algn="ctr">
              <a:lnSpc>
                <a:spcPts val="4200"/>
              </a:lnSpc>
            </a:pPr>
          </a:p>
          <a:p>
            <a:pPr algn="l">
              <a:lnSpc>
                <a:spcPts val="4200"/>
              </a:lnSpc>
            </a:pPr>
            <a:r>
              <a:rPr lang="en-US" sz="3000">
                <a:solidFill>
                  <a:srgbClr val="000000"/>
                </a:solidFill>
                <a:latin typeface="Arial Bold"/>
                <a:ea typeface="Arial Bold"/>
                <a:cs typeface="Arial Bold"/>
                <a:sym typeface="Arial Bold"/>
              </a:rPr>
              <a:t>THIẾT KẾ GIAO DIỆN HỆ THỐNG</a:t>
            </a:r>
          </a:p>
          <a:p>
            <a:pPr algn="l">
              <a:lnSpc>
                <a:spcPts val="4200"/>
              </a:lnSpc>
            </a:pPr>
          </a:p>
          <a:p>
            <a:pPr algn="l">
              <a:lnSpc>
                <a:spcPts val="4200"/>
              </a:lnSpc>
            </a:pPr>
            <a:r>
              <a:rPr lang="en-US" sz="3000">
                <a:solidFill>
                  <a:srgbClr val="000000"/>
                </a:solidFill>
                <a:latin typeface="Arial Bold"/>
                <a:ea typeface="Arial Bold"/>
                <a:cs typeface="Arial Bold"/>
                <a:sym typeface="Arial Bold"/>
              </a:rPr>
              <a:t>SƠ ĐỒ LỚP MỨC THIẾT KẾ</a:t>
            </a:r>
          </a:p>
          <a:p>
            <a:pPr algn="l">
              <a:lnSpc>
                <a:spcPts val="4200"/>
              </a:lnSpc>
            </a:pPr>
          </a:p>
          <a:p>
            <a:pPr algn="l">
              <a:lnSpc>
                <a:spcPts val="4200"/>
              </a:lnSpc>
            </a:pPr>
            <a:r>
              <a:rPr lang="en-US" sz="3000">
                <a:solidFill>
                  <a:srgbClr val="000000"/>
                </a:solidFill>
                <a:latin typeface="Arial Bold"/>
                <a:ea typeface="Arial Bold"/>
                <a:cs typeface="Arial Bold"/>
                <a:sym typeface="Arial Bold"/>
              </a:rPr>
              <a:t>THIẾT KẾ CHỨC NĂNG HỆ THỐNG</a:t>
            </a:r>
          </a:p>
        </p:txBody>
      </p:sp>
      <p:pic>
        <p:nvPicPr>
          <p:cNvPr name="Picture 9" id="9"/>
          <p:cNvPicPr>
            <a:picLocks noChangeAspect="true"/>
          </p:cNvPicPr>
          <p:nvPr/>
        </p:nvPicPr>
        <p:blipFill>
          <a:blip r:embed="rId9"/>
          <a:srcRect l="0" t="0" r="0" b="0"/>
          <a:stretch>
            <a:fillRect/>
          </a:stretch>
        </p:blipFill>
        <p:spPr>
          <a:xfrm flipH="false" flipV="false" rot="0">
            <a:off x="2683696" y="6812929"/>
            <a:ext cx="678827" cy="627915"/>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2683696" y="7736119"/>
            <a:ext cx="678827" cy="627915"/>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2683696" y="8777857"/>
            <a:ext cx="551515" cy="510151"/>
          </a:xfrm>
          <a:prstGeom prst="rect">
            <a:avLst/>
          </a:prstGeom>
        </p:spPr>
      </p:pic>
      <p:sp>
        <p:nvSpPr>
          <p:cNvPr name="TextBox 12" id="12"/>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03177" y="738441"/>
            <a:ext cx="6430982" cy="9065101"/>
          </a:xfrm>
          <a:custGeom>
            <a:avLst/>
            <a:gdLst/>
            <a:ahLst/>
            <a:cxnLst/>
            <a:rect r="r" b="b" t="t" l="l"/>
            <a:pathLst>
              <a:path h="9065101" w="6430982">
                <a:moveTo>
                  <a:pt x="0" y="0"/>
                </a:moveTo>
                <a:lnTo>
                  <a:pt x="6430982" y="0"/>
                </a:lnTo>
                <a:lnTo>
                  <a:pt x="6430982" y="9065101"/>
                </a:lnTo>
                <a:lnTo>
                  <a:pt x="0" y="9065101"/>
                </a:lnTo>
                <a:lnTo>
                  <a:pt x="0" y="0"/>
                </a:lnTo>
                <a:close/>
              </a:path>
            </a:pathLst>
          </a:custGeom>
          <a:blipFill>
            <a:blip r:embed="rId2"/>
            <a:stretch>
              <a:fillRect l="0" t="0" r="0" b="0"/>
            </a:stretch>
          </a:blipFill>
        </p:spPr>
      </p:sp>
      <p:sp>
        <p:nvSpPr>
          <p:cNvPr name="TextBox 3" id="3"/>
          <p:cNvSpPr txBox="true"/>
          <p:nvPr/>
        </p:nvSpPr>
        <p:spPr>
          <a:xfrm rot="0">
            <a:off x="8486214" y="199961"/>
            <a:ext cx="5264908"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MÔ HÌNH DỮ LIỆU QUAN HỆ</a:t>
            </a:r>
          </a:p>
        </p:txBody>
      </p:sp>
      <p:sp>
        <p:nvSpPr>
          <p:cNvPr name="TextBox 4" id="4"/>
          <p:cNvSpPr txBox="true"/>
          <p:nvPr/>
        </p:nvSpPr>
        <p:spPr>
          <a:xfrm rot="0">
            <a:off x="1481839" y="3984631"/>
            <a:ext cx="4541838" cy="887095"/>
          </a:xfrm>
          <a:prstGeom prst="rect">
            <a:avLst/>
          </a:prstGeom>
        </p:spPr>
        <p:txBody>
          <a:bodyPr anchor="t" rtlCol="false" tIns="0" lIns="0" bIns="0" rIns="0">
            <a:spAutoFit/>
          </a:bodyPr>
          <a:lstStyle/>
          <a:p>
            <a:pPr algn="ctr">
              <a:lnSpc>
                <a:spcPts val="7279"/>
              </a:lnSpc>
            </a:pPr>
            <a:r>
              <a:rPr lang="en-US" sz="5199">
                <a:solidFill>
                  <a:srgbClr val="FF3131"/>
                </a:solidFill>
                <a:latin typeface="Noto Sans"/>
                <a:ea typeface="Noto Sans"/>
                <a:cs typeface="Noto Sans"/>
                <a:sym typeface="Noto Sans"/>
              </a:rPr>
              <a:t>THIẾT KẾ CSDL</a:t>
            </a: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 r="-79" b="-17285"/>
            </a:stretch>
          </a:blipFill>
        </p:spPr>
      </p:sp>
      <p:sp>
        <p:nvSpPr>
          <p:cNvPr name="Freeform 3" id="3"/>
          <p:cNvSpPr/>
          <p:nvPr/>
        </p:nvSpPr>
        <p:spPr>
          <a:xfrm flipH="false" flipV="false" rot="0">
            <a:off x="2200155" y="510062"/>
            <a:ext cx="13887690" cy="9266877"/>
          </a:xfrm>
          <a:custGeom>
            <a:avLst/>
            <a:gdLst/>
            <a:ahLst/>
            <a:cxnLst/>
            <a:rect r="r" b="b" t="t" l="l"/>
            <a:pathLst>
              <a:path h="9266877" w="13887690">
                <a:moveTo>
                  <a:pt x="0" y="0"/>
                </a:moveTo>
                <a:lnTo>
                  <a:pt x="13887690" y="0"/>
                </a:lnTo>
                <a:lnTo>
                  <a:pt x="13887690" y="9266876"/>
                </a:lnTo>
                <a:lnTo>
                  <a:pt x="0" y="9266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436882" y="8511984"/>
            <a:ext cx="3392346" cy="1492632"/>
          </a:xfrm>
          <a:prstGeom prst="rect">
            <a:avLst/>
          </a:prstGeom>
        </p:spPr>
      </p:pic>
      <p:sp>
        <p:nvSpPr>
          <p:cNvPr name="TextBox 5" id="5"/>
          <p:cNvSpPr txBox="true"/>
          <p:nvPr/>
        </p:nvSpPr>
        <p:spPr>
          <a:xfrm rot="0">
            <a:off x="3829228" y="647700"/>
            <a:ext cx="9960634" cy="3528704"/>
          </a:xfrm>
          <a:prstGeom prst="rect">
            <a:avLst/>
          </a:prstGeom>
        </p:spPr>
        <p:txBody>
          <a:bodyPr anchor="t" rtlCol="false" tIns="0" lIns="0" bIns="0" rIns="0">
            <a:spAutoFit/>
          </a:bodyPr>
          <a:lstStyle/>
          <a:p>
            <a:pPr algn="ctr">
              <a:lnSpc>
                <a:spcPts val="13404"/>
              </a:lnSpc>
            </a:pPr>
            <a:r>
              <a:rPr lang="en-US" sz="9574">
                <a:solidFill>
                  <a:srgbClr val="FFFFFF"/>
                </a:solidFill>
                <a:latin typeface="Chunk Five"/>
                <a:ea typeface="Chunk Five"/>
                <a:cs typeface="Chunk Five"/>
                <a:sym typeface="Chunk Five"/>
              </a:rPr>
              <a:t>Thành viên nhóm 3: </a:t>
            </a:r>
          </a:p>
        </p:txBody>
      </p:sp>
      <p:sp>
        <p:nvSpPr>
          <p:cNvPr name="TextBox 6" id="6"/>
          <p:cNvSpPr txBox="true"/>
          <p:nvPr/>
        </p:nvSpPr>
        <p:spPr>
          <a:xfrm rot="0">
            <a:off x="3158584" y="4953000"/>
            <a:ext cx="12498789" cy="2637358"/>
          </a:xfrm>
          <a:prstGeom prst="rect">
            <a:avLst/>
          </a:prstGeom>
        </p:spPr>
        <p:txBody>
          <a:bodyPr anchor="t" rtlCol="false" tIns="0" lIns="0" bIns="0" rIns="0">
            <a:spAutoFit/>
          </a:bodyPr>
          <a:lstStyle/>
          <a:p>
            <a:pPr algn="l">
              <a:lnSpc>
                <a:spcPts val="6748"/>
              </a:lnSpc>
            </a:pPr>
            <a:r>
              <a:rPr lang="en-US" sz="4820">
                <a:solidFill>
                  <a:srgbClr val="FFFFFF"/>
                </a:solidFill>
                <a:latin typeface="Times New Roman"/>
                <a:ea typeface="Times New Roman"/>
                <a:cs typeface="Times New Roman"/>
                <a:sym typeface="Times New Roman"/>
              </a:rPr>
              <a:t>1.Võ Trần tiến -48.01.104.134</a:t>
            </a:r>
          </a:p>
          <a:p>
            <a:pPr algn="l">
              <a:lnSpc>
                <a:spcPts val="6748"/>
              </a:lnSpc>
            </a:pPr>
            <a:r>
              <a:rPr lang="en-US" sz="4820">
                <a:solidFill>
                  <a:srgbClr val="FFFFFF"/>
                </a:solidFill>
                <a:latin typeface="Times New Roman"/>
                <a:ea typeface="Times New Roman"/>
                <a:cs typeface="Times New Roman"/>
                <a:sym typeface="Times New Roman"/>
              </a:rPr>
              <a:t>2.Nguyễn Huỳnh Phúc Khang-48.01.104.066</a:t>
            </a:r>
          </a:p>
          <a:p>
            <a:pPr algn="l">
              <a:lnSpc>
                <a:spcPts val="6748"/>
              </a:lnSpc>
            </a:pPr>
            <a:r>
              <a:rPr lang="en-US" sz="4820">
                <a:solidFill>
                  <a:srgbClr val="FFFFFF"/>
                </a:solidFill>
                <a:latin typeface="Times New Roman"/>
                <a:ea typeface="Times New Roman"/>
                <a:cs typeface="Times New Roman"/>
                <a:sym typeface="Times New Roman"/>
              </a:rPr>
              <a:t>3.Phạm Lê Ngọc Thảo-48.01.104.126</a:t>
            </a:r>
          </a:p>
        </p:txBody>
      </p:sp>
      <p:sp>
        <p:nvSpPr>
          <p:cNvPr name="TextBox 7" id="7"/>
          <p:cNvSpPr txBox="true"/>
          <p:nvPr/>
        </p:nvSpPr>
        <p:spPr>
          <a:xfrm rot="0">
            <a:off x="17621162" y="9390380"/>
            <a:ext cx="4201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3049" y="669253"/>
            <a:ext cx="7722977" cy="5217371"/>
          </a:xfrm>
          <a:custGeom>
            <a:avLst/>
            <a:gdLst/>
            <a:ahLst/>
            <a:cxnLst/>
            <a:rect r="r" b="b" t="t" l="l"/>
            <a:pathLst>
              <a:path h="5217371" w="7722977">
                <a:moveTo>
                  <a:pt x="0" y="0"/>
                </a:moveTo>
                <a:lnTo>
                  <a:pt x="7722978" y="0"/>
                </a:lnTo>
                <a:lnTo>
                  <a:pt x="7722978" y="5217370"/>
                </a:lnTo>
                <a:lnTo>
                  <a:pt x="0" y="5217370"/>
                </a:lnTo>
                <a:lnTo>
                  <a:pt x="0" y="0"/>
                </a:lnTo>
                <a:close/>
              </a:path>
            </a:pathLst>
          </a:custGeom>
          <a:blipFill>
            <a:blip r:embed="rId2"/>
            <a:stretch>
              <a:fillRect l="0" t="0" r="0" b="0"/>
            </a:stretch>
          </a:blipFill>
        </p:spPr>
      </p:sp>
      <p:sp>
        <p:nvSpPr>
          <p:cNvPr name="Freeform 3" id="3"/>
          <p:cNvSpPr/>
          <p:nvPr/>
        </p:nvSpPr>
        <p:spPr>
          <a:xfrm flipH="false" flipV="false" rot="0">
            <a:off x="4433619" y="5886623"/>
            <a:ext cx="9420763" cy="4009953"/>
          </a:xfrm>
          <a:custGeom>
            <a:avLst/>
            <a:gdLst/>
            <a:ahLst/>
            <a:cxnLst/>
            <a:rect r="r" b="b" t="t" l="l"/>
            <a:pathLst>
              <a:path h="4009953" w="9420763">
                <a:moveTo>
                  <a:pt x="0" y="0"/>
                </a:moveTo>
                <a:lnTo>
                  <a:pt x="9420762" y="0"/>
                </a:lnTo>
                <a:lnTo>
                  <a:pt x="9420762" y="4009953"/>
                </a:lnTo>
                <a:lnTo>
                  <a:pt x="0" y="4009953"/>
                </a:lnTo>
                <a:lnTo>
                  <a:pt x="0" y="0"/>
                </a:lnTo>
                <a:close/>
              </a:path>
            </a:pathLst>
          </a:custGeom>
          <a:blipFill>
            <a:blip r:embed="rId3"/>
            <a:stretch>
              <a:fillRect l="0" t="0" r="0" b="0"/>
            </a:stretch>
          </a:blipFill>
        </p:spPr>
      </p:sp>
      <p:sp>
        <p:nvSpPr>
          <p:cNvPr name="TextBox 4" id="4"/>
          <p:cNvSpPr txBox="true"/>
          <p:nvPr/>
        </p:nvSpPr>
        <p:spPr>
          <a:xfrm rot="0">
            <a:off x="3784024" y="9622256"/>
            <a:ext cx="9420763"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Times New Roman"/>
                <a:ea typeface="Times New Roman"/>
                <a:cs typeface="Times New Roman"/>
                <a:sym typeface="Times New Roman"/>
              </a:rPr>
              <a:t>Hình 3.12 Sơ đồ lớp mức thiết kế</a:t>
            </a:r>
          </a:p>
        </p:txBody>
      </p:sp>
      <p:sp>
        <p:nvSpPr>
          <p:cNvPr name="TextBox 5" id="5"/>
          <p:cNvSpPr txBox="true"/>
          <p:nvPr/>
        </p:nvSpPr>
        <p:spPr>
          <a:xfrm rot="0">
            <a:off x="436025" y="163792"/>
            <a:ext cx="5016698"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SƠ ĐỒ LỚP Ở MỨC THIẾT KẾ</a:t>
            </a:r>
          </a:p>
        </p:txBody>
      </p:sp>
      <p:sp>
        <p:nvSpPr>
          <p:cNvPr name="TextBox 6" id="6"/>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4957" y="1587312"/>
            <a:ext cx="8007220" cy="7472084"/>
          </a:xfrm>
          <a:custGeom>
            <a:avLst/>
            <a:gdLst/>
            <a:ahLst/>
            <a:cxnLst/>
            <a:rect r="r" b="b" t="t" l="l"/>
            <a:pathLst>
              <a:path h="7472084" w="8007220">
                <a:moveTo>
                  <a:pt x="0" y="0"/>
                </a:moveTo>
                <a:lnTo>
                  <a:pt x="8007220" y="0"/>
                </a:lnTo>
                <a:lnTo>
                  <a:pt x="8007220" y="7472084"/>
                </a:lnTo>
                <a:lnTo>
                  <a:pt x="0" y="7472084"/>
                </a:lnTo>
                <a:lnTo>
                  <a:pt x="0" y="0"/>
                </a:lnTo>
                <a:close/>
              </a:path>
            </a:pathLst>
          </a:custGeom>
          <a:blipFill>
            <a:blip r:embed="rId2"/>
            <a:stretch>
              <a:fillRect l="0" t="0" r="0" b="0"/>
            </a:stretch>
          </a:blipFill>
        </p:spPr>
      </p:sp>
      <p:sp>
        <p:nvSpPr>
          <p:cNvPr name="TextBox 3" id="3"/>
          <p:cNvSpPr txBox="true"/>
          <p:nvPr/>
        </p:nvSpPr>
        <p:spPr>
          <a:xfrm rot="0">
            <a:off x="473566" y="183862"/>
            <a:ext cx="5816600"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THIẾT KẾ CHỨC NĂNG HỆ THỐNG</a:t>
            </a:r>
          </a:p>
        </p:txBody>
      </p:sp>
      <p:sp>
        <p:nvSpPr>
          <p:cNvPr name="TextBox 4" id="4"/>
          <p:cNvSpPr txBox="true"/>
          <p:nvPr/>
        </p:nvSpPr>
        <p:spPr>
          <a:xfrm rot="0">
            <a:off x="1283394" y="933450"/>
            <a:ext cx="3339505"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Chức năng nhập điểm </a:t>
            </a: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21</a:t>
            </a:r>
          </a:p>
        </p:txBody>
      </p:sp>
      <p:sp>
        <p:nvSpPr>
          <p:cNvPr name="AutoShape 6" id="6"/>
          <p:cNvSpPr/>
          <p:nvPr/>
        </p:nvSpPr>
        <p:spPr>
          <a:xfrm flipV="true">
            <a:off x="6293428" y="1786022"/>
            <a:ext cx="3452096" cy="599944"/>
          </a:xfrm>
          <a:prstGeom prst="line">
            <a:avLst/>
          </a:prstGeom>
          <a:ln cap="flat" w="38100">
            <a:solidFill>
              <a:srgbClr val="000000"/>
            </a:solidFill>
            <a:prstDash val="solid"/>
            <a:headEnd type="none" len="sm" w="sm"/>
            <a:tailEnd type="arrow" len="sm" w="med"/>
          </a:ln>
        </p:spPr>
      </p:sp>
      <p:sp>
        <p:nvSpPr>
          <p:cNvPr name="TextBox 7" id="7"/>
          <p:cNvSpPr txBox="true"/>
          <p:nvPr/>
        </p:nvSpPr>
        <p:spPr>
          <a:xfrm rot="0">
            <a:off x="9745524" y="1291590"/>
            <a:ext cx="3986510" cy="453390"/>
          </a:xfrm>
          <a:prstGeom prst="rect">
            <a:avLst/>
          </a:prstGeom>
        </p:spPr>
        <p:txBody>
          <a:bodyPr anchor="t" rtlCol="false" tIns="0" lIns="0" bIns="0" rIns="0">
            <a:spAutoFit/>
          </a:bodyPr>
          <a:lstStyle/>
          <a:p>
            <a:pPr algn="ctr">
              <a:lnSpc>
                <a:spcPts val="3359"/>
              </a:lnSpc>
            </a:pPr>
            <a:r>
              <a:rPr lang="en-US" sz="2400">
                <a:solidFill>
                  <a:srgbClr val="000000"/>
                </a:solidFill>
                <a:latin typeface="Arial Bold"/>
                <a:ea typeface="Arial Bold"/>
                <a:cs typeface="Arial Bold"/>
                <a:sym typeface="Arial Bold"/>
              </a:rPr>
              <a:t>Tầng giao diện người dùng</a:t>
            </a:r>
          </a:p>
        </p:txBody>
      </p:sp>
      <p:sp>
        <p:nvSpPr>
          <p:cNvPr name="AutoShape 8" id="8"/>
          <p:cNvSpPr/>
          <p:nvPr/>
        </p:nvSpPr>
        <p:spPr>
          <a:xfrm flipV="true">
            <a:off x="8283422" y="4524788"/>
            <a:ext cx="3452096" cy="599944"/>
          </a:xfrm>
          <a:prstGeom prst="line">
            <a:avLst/>
          </a:prstGeom>
          <a:ln cap="flat" w="38100">
            <a:solidFill>
              <a:srgbClr val="000000"/>
            </a:solidFill>
            <a:prstDash val="solid"/>
            <a:headEnd type="none" len="sm" w="sm"/>
            <a:tailEnd type="arrow" len="sm" w="med"/>
          </a:ln>
        </p:spPr>
      </p:sp>
      <p:sp>
        <p:nvSpPr>
          <p:cNvPr name="TextBox 9" id="9"/>
          <p:cNvSpPr txBox="true"/>
          <p:nvPr/>
        </p:nvSpPr>
        <p:spPr>
          <a:xfrm rot="0">
            <a:off x="12216071" y="4250468"/>
            <a:ext cx="3031927" cy="453390"/>
          </a:xfrm>
          <a:prstGeom prst="rect">
            <a:avLst/>
          </a:prstGeom>
        </p:spPr>
        <p:txBody>
          <a:bodyPr anchor="t" rtlCol="false" tIns="0" lIns="0" bIns="0" rIns="0">
            <a:spAutoFit/>
          </a:bodyPr>
          <a:lstStyle/>
          <a:p>
            <a:pPr algn="ctr">
              <a:lnSpc>
                <a:spcPts val="3359"/>
              </a:lnSpc>
            </a:pPr>
            <a:r>
              <a:rPr lang="en-US" sz="2400">
                <a:solidFill>
                  <a:srgbClr val="000000"/>
                </a:solidFill>
                <a:latin typeface="Arial Bold"/>
                <a:ea typeface="Arial Bold"/>
                <a:cs typeface="Arial Bold"/>
                <a:sym typeface="Arial Bold"/>
              </a:rPr>
              <a:t>Tầng xử lí nghiệp vụ</a:t>
            </a:r>
          </a:p>
        </p:txBody>
      </p:sp>
      <p:sp>
        <p:nvSpPr>
          <p:cNvPr name="AutoShape 10" id="10"/>
          <p:cNvSpPr/>
          <p:nvPr/>
        </p:nvSpPr>
        <p:spPr>
          <a:xfrm flipV="true">
            <a:off x="5688642" y="7469878"/>
            <a:ext cx="3452096" cy="599944"/>
          </a:xfrm>
          <a:prstGeom prst="line">
            <a:avLst/>
          </a:prstGeom>
          <a:ln cap="flat" w="38100">
            <a:solidFill>
              <a:srgbClr val="000000"/>
            </a:solidFill>
            <a:prstDash val="solid"/>
            <a:headEnd type="none" len="sm" w="sm"/>
            <a:tailEnd type="arrow" len="sm" w="med"/>
          </a:ln>
        </p:spPr>
      </p:sp>
      <p:sp>
        <p:nvSpPr>
          <p:cNvPr name="TextBox 11" id="11"/>
          <p:cNvSpPr txBox="true"/>
          <p:nvPr/>
        </p:nvSpPr>
        <p:spPr>
          <a:xfrm rot="0">
            <a:off x="10088039" y="7153275"/>
            <a:ext cx="1866007" cy="453390"/>
          </a:xfrm>
          <a:prstGeom prst="rect">
            <a:avLst/>
          </a:prstGeom>
        </p:spPr>
        <p:txBody>
          <a:bodyPr anchor="t" rtlCol="false" tIns="0" lIns="0" bIns="0" rIns="0">
            <a:spAutoFit/>
          </a:bodyPr>
          <a:lstStyle/>
          <a:p>
            <a:pPr algn="ctr">
              <a:lnSpc>
                <a:spcPts val="3359"/>
              </a:lnSpc>
            </a:pPr>
            <a:r>
              <a:rPr lang="en-US" sz="2400">
                <a:solidFill>
                  <a:srgbClr val="000000"/>
                </a:solidFill>
                <a:latin typeface="Arial Bold"/>
                <a:ea typeface="Arial Bold"/>
                <a:cs typeface="Arial Bold"/>
                <a:sym typeface="Arial Bold"/>
              </a:rPr>
              <a:t>Tầng dữ liệu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88681" y="2466995"/>
            <a:ext cx="10943537" cy="6519119"/>
          </a:xfrm>
          <a:custGeom>
            <a:avLst/>
            <a:gdLst/>
            <a:ahLst/>
            <a:cxnLst/>
            <a:rect r="r" b="b" t="t" l="l"/>
            <a:pathLst>
              <a:path h="6519119" w="10943537">
                <a:moveTo>
                  <a:pt x="0" y="0"/>
                </a:moveTo>
                <a:lnTo>
                  <a:pt x="10943537" y="0"/>
                </a:lnTo>
                <a:lnTo>
                  <a:pt x="10943537" y="6519119"/>
                </a:lnTo>
                <a:lnTo>
                  <a:pt x="0" y="6519119"/>
                </a:lnTo>
                <a:lnTo>
                  <a:pt x="0" y="0"/>
                </a:lnTo>
                <a:close/>
              </a:path>
            </a:pathLst>
          </a:custGeom>
          <a:blipFill>
            <a:blip r:embed="rId2"/>
            <a:stretch>
              <a:fillRect l="0" t="0" r="0" b="0"/>
            </a:stretch>
          </a:blipFill>
        </p:spPr>
      </p:sp>
      <p:sp>
        <p:nvSpPr>
          <p:cNvPr name="TextBox 3" id="3"/>
          <p:cNvSpPr txBox="true"/>
          <p:nvPr/>
        </p:nvSpPr>
        <p:spPr>
          <a:xfrm rot="0">
            <a:off x="517971" y="1494423"/>
            <a:ext cx="3339505"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Chức năng nhập điểm </a:t>
            </a:r>
          </a:p>
        </p:txBody>
      </p:sp>
      <p:sp>
        <p:nvSpPr>
          <p:cNvPr name="TextBox 4" id="4"/>
          <p:cNvSpPr txBox="true"/>
          <p:nvPr/>
        </p:nvSpPr>
        <p:spPr>
          <a:xfrm rot="0">
            <a:off x="0" y="302365"/>
            <a:ext cx="5816600"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THIẾT KẾ CHỨC NĂNG HỆ THỐNG</a:t>
            </a: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566" y="1997177"/>
            <a:ext cx="9927178" cy="7893901"/>
          </a:xfrm>
          <a:custGeom>
            <a:avLst/>
            <a:gdLst/>
            <a:ahLst/>
            <a:cxnLst/>
            <a:rect r="r" b="b" t="t" l="l"/>
            <a:pathLst>
              <a:path h="7893901" w="9927178">
                <a:moveTo>
                  <a:pt x="0" y="0"/>
                </a:moveTo>
                <a:lnTo>
                  <a:pt x="9927178" y="0"/>
                </a:lnTo>
                <a:lnTo>
                  <a:pt x="9927178" y="7893900"/>
                </a:lnTo>
                <a:lnTo>
                  <a:pt x="0" y="7893900"/>
                </a:lnTo>
                <a:lnTo>
                  <a:pt x="0" y="0"/>
                </a:lnTo>
                <a:close/>
              </a:path>
            </a:pathLst>
          </a:custGeom>
          <a:blipFill>
            <a:blip r:embed="rId2"/>
            <a:stretch>
              <a:fillRect l="0" t="0" r="0" b="0"/>
            </a:stretch>
          </a:blipFill>
        </p:spPr>
      </p:sp>
      <p:sp>
        <p:nvSpPr>
          <p:cNvPr name="TextBox 3" id="3"/>
          <p:cNvSpPr txBox="true"/>
          <p:nvPr/>
        </p:nvSpPr>
        <p:spPr>
          <a:xfrm rot="0">
            <a:off x="1028700" y="1275418"/>
            <a:ext cx="4369594" cy="4152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DejaVu Serif Bold"/>
                <a:ea typeface="DejaVu Serif Bold"/>
                <a:cs typeface="DejaVu Serif Bold"/>
                <a:sym typeface="DejaVu Serif Bold"/>
              </a:rPr>
              <a:t>Chức năng thêm học sinh</a:t>
            </a:r>
          </a:p>
        </p:txBody>
      </p:sp>
      <p:sp>
        <p:nvSpPr>
          <p:cNvPr name="TextBox 4" id="4"/>
          <p:cNvSpPr txBox="true"/>
          <p:nvPr/>
        </p:nvSpPr>
        <p:spPr>
          <a:xfrm rot="0">
            <a:off x="473566" y="183862"/>
            <a:ext cx="5816600"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THIẾT KẾ CHỨC NĂNG HỆ THỐNG</a:t>
            </a: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23</a:t>
            </a:r>
          </a:p>
        </p:txBody>
      </p:sp>
      <p:sp>
        <p:nvSpPr>
          <p:cNvPr name="AutoShape 6" id="6"/>
          <p:cNvSpPr/>
          <p:nvPr/>
        </p:nvSpPr>
        <p:spPr>
          <a:xfrm>
            <a:off x="7154513" y="3359819"/>
            <a:ext cx="3246120" cy="19050"/>
          </a:xfrm>
          <a:prstGeom prst="line">
            <a:avLst/>
          </a:prstGeom>
          <a:ln cap="flat" w="38100">
            <a:solidFill>
              <a:srgbClr val="000000"/>
            </a:solidFill>
            <a:prstDash val="solid"/>
            <a:headEnd type="none" len="sm" w="sm"/>
            <a:tailEnd type="arrow" len="sm" w="med"/>
          </a:ln>
        </p:spPr>
      </p:sp>
      <p:sp>
        <p:nvSpPr>
          <p:cNvPr name="TextBox 7" id="7"/>
          <p:cNvSpPr txBox="true"/>
          <p:nvPr/>
        </p:nvSpPr>
        <p:spPr>
          <a:xfrm rot="0">
            <a:off x="13075256" y="5688857"/>
            <a:ext cx="3031927" cy="453390"/>
          </a:xfrm>
          <a:prstGeom prst="rect">
            <a:avLst/>
          </a:prstGeom>
        </p:spPr>
        <p:txBody>
          <a:bodyPr anchor="t" rtlCol="false" tIns="0" lIns="0" bIns="0" rIns="0">
            <a:spAutoFit/>
          </a:bodyPr>
          <a:lstStyle/>
          <a:p>
            <a:pPr algn="ctr">
              <a:lnSpc>
                <a:spcPts val="3359"/>
              </a:lnSpc>
            </a:pPr>
            <a:r>
              <a:rPr lang="en-US" sz="2400">
                <a:solidFill>
                  <a:srgbClr val="000000"/>
                </a:solidFill>
                <a:latin typeface="Arial Bold"/>
                <a:ea typeface="Arial Bold"/>
                <a:cs typeface="Arial Bold"/>
                <a:sym typeface="Arial Bold"/>
              </a:rPr>
              <a:t>Tầng xử lí nghiệp vụ</a:t>
            </a:r>
          </a:p>
        </p:txBody>
      </p:sp>
      <p:sp>
        <p:nvSpPr>
          <p:cNvPr name="TextBox 8" id="8"/>
          <p:cNvSpPr txBox="true"/>
          <p:nvPr/>
        </p:nvSpPr>
        <p:spPr>
          <a:xfrm rot="0">
            <a:off x="10619295" y="3104549"/>
            <a:ext cx="3971925" cy="453390"/>
          </a:xfrm>
          <a:prstGeom prst="rect">
            <a:avLst/>
          </a:prstGeom>
        </p:spPr>
        <p:txBody>
          <a:bodyPr anchor="t" rtlCol="false" tIns="0" lIns="0" bIns="0" rIns="0">
            <a:spAutoFit/>
          </a:bodyPr>
          <a:lstStyle/>
          <a:p>
            <a:pPr algn="ctr">
              <a:lnSpc>
                <a:spcPts val="3359"/>
              </a:lnSpc>
            </a:pPr>
            <a:r>
              <a:rPr lang="en-US" sz="2400">
                <a:solidFill>
                  <a:srgbClr val="000000"/>
                </a:solidFill>
                <a:latin typeface="Arial Bold"/>
                <a:ea typeface="Arial Bold"/>
                <a:cs typeface="Arial Bold"/>
                <a:sym typeface="Arial Bold"/>
              </a:rPr>
              <a:t>Tâng giao diện người dùng</a:t>
            </a:r>
          </a:p>
        </p:txBody>
      </p:sp>
      <p:sp>
        <p:nvSpPr>
          <p:cNvPr name="AutoShape 9" id="9"/>
          <p:cNvSpPr/>
          <p:nvPr/>
        </p:nvSpPr>
        <p:spPr>
          <a:xfrm flipV="true">
            <a:off x="10027655" y="5944127"/>
            <a:ext cx="2577602" cy="19050"/>
          </a:xfrm>
          <a:prstGeom prst="line">
            <a:avLst/>
          </a:prstGeom>
          <a:ln cap="flat" w="38100">
            <a:solidFill>
              <a:srgbClr val="000000"/>
            </a:solidFill>
            <a:prstDash val="solid"/>
            <a:headEnd type="none" len="sm" w="sm"/>
            <a:tailEnd type="arrow" len="sm" w="med"/>
          </a:ln>
        </p:spPr>
      </p:sp>
      <p:sp>
        <p:nvSpPr>
          <p:cNvPr name="AutoShape 10" id="10"/>
          <p:cNvSpPr/>
          <p:nvPr/>
        </p:nvSpPr>
        <p:spPr>
          <a:xfrm flipV="true">
            <a:off x="6776752" y="8781381"/>
            <a:ext cx="3250904" cy="0"/>
          </a:xfrm>
          <a:prstGeom prst="line">
            <a:avLst/>
          </a:prstGeom>
          <a:ln cap="flat" w="38100">
            <a:solidFill>
              <a:srgbClr val="000000"/>
            </a:solidFill>
            <a:prstDash val="solid"/>
            <a:headEnd type="none" len="sm" w="sm"/>
            <a:tailEnd type="arrow" len="sm" w="med"/>
          </a:ln>
        </p:spPr>
      </p:sp>
      <p:sp>
        <p:nvSpPr>
          <p:cNvPr name="TextBox 11" id="11"/>
          <p:cNvSpPr txBox="true"/>
          <p:nvPr/>
        </p:nvSpPr>
        <p:spPr>
          <a:xfrm rot="0">
            <a:off x="10400633" y="8507061"/>
            <a:ext cx="1950839" cy="453390"/>
          </a:xfrm>
          <a:prstGeom prst="rect">
            <a:avLst/>
          </a:prstGeom>
        </p:spPr>
        <p:txBody>
          <a:bodyPr anchor="t" rtlCol="false" tIns="0" lIns="0" bIns="0" rIns="0">
            <a:spAutoFit/>
          </a:bodyPr>
          <a:lstStyle/>
          <a:p>
            <a:pPr algn="ctr">
              <a:lnSpc>
                <a:spcPts val="3359"/>
              </a:lnSpc>
            </a:pPr>
            <a:r>
              <a:rPr lang="en-US" sz="2400">
                <a:solidFill>
                  <a:srgbClr val="000000"/>
                </a:solidFill>
                <a:latin typeface="Arial Bold"/>
                <a:ea typeface="Arial Bold"/>
                <a:cs typeface="Arial Bold"/>
                <a:sym typeface="Arial Bold"/>
              </a:rPr>
              <a:t> Tầng dữ liệu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88916" y="1448469"/>
            <a:ext cx="8552253" cy="8442609"/>
          </a:xfrm>
          <a:custGeom>
            <a:avLst/>
            <a:gdLst/>
            <a:ahLst/>
            <a:cxnLst/>
            <a:rect r="r" b="b" t="t" l="l"/>
            <a:pathLst>
              <a:path h="8442609" w="8552253">
                <a:moveTo>
                  <a:pt x="0" y="0"/>
                </a:moveTo>
                <a:lnTo>
                  <a:pt x="8552253" y="0"/>
                </a:lnTo>
                <a:lnTo>
                  <a:pt x="8552253" y="8442608"/>
                </a:lnTo>
                <a:lnTo>
                  <a:pt x="0" y="8442608"/>
                </a:lnTo>
                <a:lnTo>
                  <a:pt x="0" y="0"/>
                </a:lnTo>
                <a:close/>
              </a:path>
            </a:pathLst>
          </a:custGeom>
          <a:blipFill>
            <a:blip r:embed="rId2"/>
            <a:stretch>
              <a:fillRect l="0" t="0" r="0" b="0"/>
            </a:stretch>
          </a:blipFill>
        </p:spPr>
      </p:sp>
      <p:sp>
        <p:nvSpPr>
          <p:cNvPr name="TextBox 3" id="3"/>
          <p:cNvSpPr txBox="true"/>
          <p:nvPr/>
        </p:nvSpPr>
        <p:spPr>
          <a:xfrm rot="0">
            <a:off x="7562131" y="627092"/>
            <a:ext cx="3773785"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Chức năng thêm học sinh</a:t>
            </a:r>
          </a:p>
        </p:txBody>
      </p:sp>
      <p:sp>
        <p:nvSpPr>
          <p:cNvPr name="TextBox 4" id="4"/>
          <p:cNvSpPr txBox="true"/>
          <p:nvPr/>
        </p:nvSpPr>
        <p:spPr>
          <a:xfrm rot="0">
            <a:off x="473566" y="183862"/>
            <a:ext cx="5816600"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ea typeface="Arial Bold"/>
                <a:cs typeface="Arial Bold"/>
                <a:sym typeface="Arial Bold"/>
              </a:rPr>
              <a:t>THIẾT KẾ CHỨC NĂNG HỆ THỐNG</a:t>
            </a:r>
          </a:p>
        </p:txBody>
      </p:sp>
      <p:sp>
        <p:nvSpPr>
          <p:cNvPr name="TextBox 5" id="5"/>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4EC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34274" y="4582888"/>
            <a:ext cx="8418995" cy="4293046"/>
          </a:xfrm>
          <a:custGeom>
            <a:avLst/>
            <a:gdLst/>
            <a:ahLst/>
            <a:cxnLst/>
            <a:rect r="r" b="b" t="t" l="l"/>
            <a:pathLst>
              <a:path h="4293046" w="8418995">
                <a:moveTo>
                  <a:pt x="0" y="0"/>
                </a:moveTo>
                <a:lnTo>
                  <a:pt x="8418995" y="0"/>
                </a:lnTo>
                <a:lnTo>
                  <a:pt x="8418995" y="4293047"/>
                </a:lnTo>
                <a:lnTo>
                  <a:pt x="0" y="4293047"/>
                </a:lnTo>
                <a:lnTo>
                  <a:pt x="0" y="0"/>
                </a:lnTo>
                <a:close/>
              </a:path>
            </a:pathLst>
          </a:custGeom>
          <a:blipFill>
            <a:blip r:embed="rId2">
              <a:extLst>
                <a:ext uri="{96DAC541-7B7A-43D3-8B79-37D633B846F1}">
                  <asvg:svgBlip xmlns:asvg="http://schemas.microsoft.com/office/drawing/2016/SVG/main" r:embed="rId3"/>
                </a:ext>
              </a:extLst>
            </a:blip>
            <a:stretch>
              <a:fillRect l="0" t="0" r="0" b="-96107"/>
            </a:stretch>
          </a:blipFill>
        </p:spPr>
      </p:sp>
      <p:sp>
        <p:nvSpPr>
          <p:cNvPr name="Freeform 3" id="3"/>
          <p:cNvSpPr/>
          <p:nvPr/>
        </p:nvSpPr>
        <p:spPr>
          <a:xfrm flipH="false" flipV="false" rot="5400000">
            <a:off x="2391478" y="2062974"/>
            <a:ext cx="8418995" cy="4293046"/>
          </a:xfrm>
          <a:custGeom>
            <a:avLst/>
            <a:gdLst/>
            <a:ahLst/>
            <a:cxnLst/>
            <a:rect r="r" b="b" t="t" l="l"/>
            <a:pathLst>
              <a:path h="4293046" w="8418995">
                <a:moveTo>
                  <a:pt x="0" y="0"/>
                </a:moveTo>
                <a:lnTo>
                  <a:pt x="8418995" y="0"/>
                </a:lnTo>
                <a:lnTo>
                  <a:pt x="8418995" y="4293047"/>
                </a:lnTo>
                <a:lnTo>
                  <a:pt x="0" y="4293047"/>
                </a:lnTo>
                <a:lnTo>
                  <a:pt x="0" y="0"/>
                </a:lnTo>
                <a:close/>
              </a:path>
            </a:pathLst>
          </a:custGeom>
          <a:blipFill>
            <a:blip r:embed="rId4">
              <a:extLst>
                <a:ext uri="{96DAC541-7B7A-43D3-8B79-37D633B846F1}">
                  <asvg:svgBlip xmlns:asvg="http://schemas.microsoft.com/office/drawing/2016/SVG/main" r:embed="rId5"/>
                </a:ext>
              </a:extLst>
            </a:blip>
            <a:stretch>
              <a:fillRect l="0" t="0" r="0" b="-96107"/>
            </a:stretch>
          </a:blipFill>
        </p:spPr>
      </p:sp>
      <p:sp>
        <p:nvSpPr>
          <p:cNvPr name="Freeform 4" id="4"/>
          <p:cNvSpPr/>
          <p:nvPr/>
        </p:nvSpPr>
        <p:spPr>
          <a:xfrm flipH="false" flipV="false" rot="0">
            <a:off x="0" y="6172200"/>
            <a:ext cx="4454452" cy="4114800"/>
          </a:xfrm>
          <a:custGeom>
            <a:avLst/>
            <a:gdLst/>
            <a:ahLst/>
            <a:cxnLst/>
            <a:rect r="r" b="b" t="t" l="l"/>
            <a:pathLst>
              <a:path h="4114800" w="4454452">
                <a:moveTo>
                  <a:pt x="0" y="0"/>
                </a:moveTo>
                <a:lnTo>
                  <a:pt x="4454452" y="0"/>
                </a:lnTo>
                <a:lnTo>
                  <a:pt x="445445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544050" y="2007812"/>
            <a:ext cx="8287147" cy="6221788"/>
          </a:xfrm>
          <a:custGeom>
            <a:avLst/>
            <a:gdLst/>
            <a:ahLst/>
            <a:cxnLst/>
            <a:rect r="r" b="b" t="t" l="l"/>
            <a:pathLst>
              <a:path h="6221788" w="8287147">
                <a:moveTo>
                  <a:pt x="0" y="0"/>
                </a:moveTo>
                <a:lnTo>
                  <a:pt x="8287147" y="0"/>
                </a:lnTo>
                <a:lnTo>
                  <a:pt x="8287147" y="6221788"/>
                </a:lnTo>
                <a:lnTo>
                  <a:pt x="0" y="6221788"/>
                </a:lnTo>
                <a:lnTo>
                  <a:pt x="0" y="0"/>
                </a:lnTo>
                <a:close/>
              </a:path>
            </a:pathLst>
          </a:custGeom>
          <a:blipFill>
            <a:blip r:embed="rId8"/>
            <a:stretch>
              <a:fillRect l="0" t="0" r="0" b="0"/>
            </a:stretch>
          </a:blipFill>
        </p:spPr>
      </p:sp>
      <p:sp>
        <p:nvSpPr>
          <p:cNvPr name="TextBox 6" id="6"/>
          <p:cNvSpPr txBox="true"/>
          <p:nvPr/>
        </p:nvSpPr>
        <p:spPr>
          <a:xfrm rot="0">
            <a:off x="1321124" y="429577"/>
            <a:ext cx="6266656"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ea typeface="Arial Bold"/>
                <a:cs typeface="Arial Bold"/>
                <a:sym typeface="Arial Bold"/>
              </a:rPr>
              <a:t>CÀI ĐẶT HỆ THỐNG</a:t>
            </a:r>
          </a:p>
        </p:txBody>
      </p:sp>
      <p:sp>
        <p:nvSpPr>
          <p:cNvPr name="TextBox 7" id="7"/>
          <p:cNvSpPr txBox="true"/>
          <p:nvPr/>
        </p:nvSpPr>
        <p:spPr>
          <a:xfrm rot="0">
            <a:off x="12379875" y="968058"/>
            <a:ext cx="3076377" cy="453390"/>
          </a:xfrm>
          <a:prstGeom prst="rect">
            <a:avLst/>
          </a:prstGeom>
        </p:spPr>
        <p:txBody>
          <a:bodyPr anchor="t" rtlCol="false" tIns="0" lIns="0" bIns="0" rIns="0">
            <a:spAutoFit/>
          </a:bodyPr>
          <a:lstStyle/>
          <a:p>
            <a:pPr algn="ctr">
              <a:lnSpc>
                <a:spcPts val="3359"/>
              </a:lnSpc>
            </a:pPr>
            <a:r>
              <a:rPr lang="en-US" sz="2400">
                <a:solidFill>
                  <a:srgbClr val="000000"/>
                </a:solidFill>
                <a:latin typeface="Arial Bold"/>
                <a:ea typeface="Arial Bold"/>
                <a:cs typeface="Arial Bold"/>
                <a:sym typeface="Arial Bold"/>
              </a:rPr>
              <a:t>Cài đặt cơ sở dữ liệu</a:t>
            </a:r>
          </a:p>
        </p:txBody>
      </p:sp>
      <p:sp>
        <p:nvSpPr>
          <p:cNvPr name="TextBox 8" id="8"/>
          <p:cNvSpPr txBox="true"/>
          <p:nvPr/>
        </p:nvSpPr>
        <p:spPr>
          <a:xfrm rot="0">
            <a:off x="17259300" y="9295130"/>
            <a:ext cx="734318" cy="99187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Arial"/>
                <a:ea typeface="Arial"/>
                <a:cs typeface="Arial"/>
                <a:sym typeface="Arial"/>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4202" y="1028700"/>
            <a:ext cx="16999107" cy="8229600"/>
          </a:xfrm>
          <a:custGeom>
            <a:avLst/>
            <a:gdLst/>
            <a:ahLst/>
            <a:cxnLst/>
            <a:rect r="r" b="b" t="t" l="l"/>
            <a:pathLst>
              <a:path h="8229600" w="16999107">
                <a:moveTo>
                  <a:pt x="0" y="0"/>
                </a:moveTo>
                <a:lnTo>
                  <a:pt x="16999107" y="0"/>
                </a:lnTo>
                <a:lnTo>
                  <a:pt x="16999107" y="8229600"/>
                </a:lnTo>
                <a:lnTo>
                  <a:pt x="0" y="8229600"/>
                </a:lnTo>
                <a:lnTo>
                  <a:pt x="0" y="0"/>
                </a:lnTo>
                <a:close/>
              </a:path>
            </a:pathLst>
          </a:custGeom>
          <a:blipFill>
            <a:blip r:embed="rId2"/>
            <a:stretch>
              <a:fillRect l="-2287" t="-63263" r="-3951" b="-56183"/>
            </a:stretch>
          </a:blipFill>
        </p:spPr>
      </p:sp>
      <p:sp>
        <p:nvSpPr>
          <p:cNvPr name="Freeform 3" id="3"/>
          <p:cNvSpPr/>
          <p:nvPr/>
        </p:nvSpPr>
        <p:spPr>
          <a:xfrm flipH="false" flipV="false" rot="0">
            <a:off x="5665665" y="3595158"/>
            <a:ext cx="5817841" cy="4114800"/>
          </a:xfrm>
          <a:custGeom>
            <a:avLst/>
            <a:gdLst/>
            <a:ahLst/>
            <a:cxnLst/>
            <a:rect r="r" b="b" t="t" l="l"/>
            <a:pathLst>
              <a:path h="4114800" w="5817841">
                <a:moveTo>
                  <a:pt x="0" y="0"/>
                </a:moveTo>
                <a:lnTo>
                  <a:pt x="5817840" y="0"/>
                </a:lnTo>
                <a:lnTo>
                  <a:pt x="5817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89191" y="4625340"/>
            <a:ext cx="3166867" cy="2412577"/>
          </a:xfrm>
          <a:custGeom>
            <a:avLst/>
            <a:gdLst/>
            <a:ahLst/>
            <a:cxnLst/>
            <a:rect r="r" b="b" t="t" l="l"/>
            <a:pathLst>
              <a:path h="2412577" w="3166867">
                <a:moveTo>
                  <a:pt x="0" y="0"/>
                </a:moveTo>
                <a:lnTo>
                  <a:pt x="3166867" y="0"/>
                </a:lnTo>
                <a:lnTo>
                  <a:pt x="3166867" y="2412577"/>
                </a:lnTo>
                <a:lnTo>
                  <a:pt x="0" y="2412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18674" y="1336463"/>
            <a:ext cx="6874768"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ea typeface="Arial Bold"/>
                <a:cs typeface="Arial Bold"/>
                <a:sym typeface="Arial Bold"/>
              </a:rPr>
              <a:t>ĐÁNH GIÁ HỆ THỐNG</a:t>
            </a:r>
          </a:p>
        </p:txBody>
      </p:sp>
      <p:sp>
        <p:nvSpPr>
          <p:cNvPr name="TextBox 6" id="6"/>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26</a:t>
            </a:r>
          </a:p>
        </p:txBody>
      </p:sp>
      <p:sp>
        <p:nvSpPr>
          <p:cNvPr name="TextBox 7" id="7"/>
          <p:cNvSpPr txBox="true"/>
          <p:nvPr/>
        </p:nvSpPr>
        <p:spPr>
          <a:xfrm rot="0">
            <a:off x="2713440" y="5519208"/>
            <a:ext cx="1718370" cy="647065"/>
          </a:xfrm>
          <a:prstGeom prst="rect">
            <a:avLst/>
          </a:prstGeom>
        </p:spPr>
        <p:txBody>
          <a:bodyPr anchor="t" rtlCol="false" tIns="0" lIns="0" bIns="0" rIns="0">
            <a:spAutoFit/>
          </a:bodyPr>
          <a:lstStyle/>
          <a:p>
            <a:pPr algn="just">
              <a:lnSpc>
                <a:spcPts val="4759"/>
              </a:lnSpc>
            </a:pPr>
            <a:r>
              <a:rPr lang="en-US" sz="3399">
                <a:solidFill>
                  <a:srgbClr val="000000"/>
                </a:solidFill>
                <a:latin typeface="Arial Bold"/>
                <a:ea typeface="Arial Bold"/>
                <a:cs typeface="Arial Bold"/>
                <a:sym typeface="Arial Bold"/>
              </a:rPr>
              <a:t>Uu điểm</a:t>
            </a:r>
          </a:p>
        </p:txBody>
      </p:sp>
      <p:sp>
        <p:nvSpPr>
          <p:cNvPr name="TextBox 8" id="8"/>
          <p:cNvSpPr txBox="true"/>
          <p:nvPr/>
        </p:nvSpPr>
        <p:spPr>
          <a:xfrm rot="0">
            <a:off x="5948469" y="3934883"/>
            <a:ext cx="5817841" cy="453390"/>
          </a:xfrm>
          <a:prstGeom prst="rect">
            <a:avLst/>
          </a:prstGeom>
        </p:spPr>
        <p:txBody>
          <a:bodyPr anchor="t" rtlCol="false" tIns="0" lIns="0" bIns="0" rIns="0">
            <a:spAutoFit/>
          </a:bodyPr>
          <a:lstStyle/>
          <a:p>
            <a:pPr algn="ctr">
              <a:lnSpc>
                <a:spcPts val="3359"/>
              </a:lnSpc>
            </a:pPr>
            <a:r>
              <a:rPr lang="en-US" sz="2400">
                <a:solidFill>
                  <a:srgbClr val="000000"/>
                </a:solidFill>
                <a:latin typeface="Arial Bold"/>
                <a:ea typeface="Arial Bold"/>
                <a:cs typeface="Arial Bold"/>
                <a:sym typeface="Arial Bold"/>
              </a:rPr>
              <a:t>Dễ quản lí</a:t>
            </a:r>
          </a:p>
        </p:txBody>
      </p:sp>
      <p:sp>
        <p:nvSpPr>
          <p:cNvPr name="TextBox 9" id="9"/>
          <p:cNvSpPr txBox="true"/>
          <p:nvPr/>
        </p:nvSpPr>
        <p:spPr>
          <a:xfrm rot="0">
            <a:off x="5948469" y="5378238"/>
            <a:ext cx="5817841" cy="453390"/>
          </a:xfrm>
          <a:prstGeom prst="rect">
            <a:avLst/>
          </a:prstGeom>
        </p:spPr>
        <p:txBody>
          <a:bodyPr anchor="t" rtlCol="false" tIns="0" lIns="0" bIns="0" rIns="0">
            <a:spAutoFit/>
          </a:bodyPr>
          <a:lstStyle/>
          <a:p>
            <a:pPr algn="ctr">
              <a:lnSpc>
                <a:spcPts val="3359"/>
              </a:lnSpc>
            </a:pPr>
            <a:r>
              <a:rPr lang="en-US" sz="2400">
                <a:solidFill>
                  <a:srgbClr val="000000"/>
                </a:solidFill>
                <a:latin typeface="Arial Bold"/>
                <a:ea typeface="Arial Bold"/>
                <a:cs typeface="Arial Bold"/>
                <a:sym typeface="Arial Bold"/>
              </a:rPr>
              <a:t>Thao tác đơn giản</a:t>
            </a:r>
          </a:p>
        </p:txBody>
      </p:sp>
      <p:sp>
        <p:nvSpPr>
          <p:cNvPr name="TextBox 10" id="10"/>
          <p:cNvSpPr txBox="true"/>
          <p:nvPr/>
        </p:nvSpPr>
        <p:spPr>
          <a:xfrm rot="0">
            <a:off x="5948469" y="6822228"/>
            <a:ext cx="5817841"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Dễ sử dụng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4206" y="357040"/>
            <a:ext cx="17299103" cy="9138115"/>
          </a:xfrm>
          <a:custGeom>
            <a:avLst/>
            <a:gdLst/>
            <a:ahLst/>
            <a:cxnLst/>
            <a:rect r="r" b="b" t="t" l="l"/>
            <a:pathLst>
              <a:path h="9138115" w="17299103">
                <a:moveTo>
                  <a:pt x="0" y="0"/>
                </a:moveTo>
                <a:lnTo>
                  <a:pt x="17299103" y="0"/>
                </a:lnTo>
                <a:lnTo>
                  <a:pt x="17299103" y="9138115"/>
                </a:lnTo>
                <a:lnTo>
                  <a:pt x="0" y="9138115"/>
                </a:lnTo>
                <a:lnTo>
                  <a:pt x="0" y="0"/>
                </a:lnTo>
                <a:close/>
              </a:path>
            </a:pathLst>
          </a:custGeom>
          <a:blipFill>
            <a:blip r:embed="rId2"/>
            <a:stretch>
              <a:fillRect l="-2452" t="-51519" r="-3957" b="-49921"/>
            </a:stretch>
          </a:blipFill>
        </p:spPr>
      </p:sp>
      <p:sp>
        <p:nvSpPr>
          <p:cNvPr name="Freeform 3" id="3"/>
          <p:cNvSpPr/>
          <p:nvPr/>
        </p:nvSpPr>
        <p:spPr>
          <a:xfrm flipH="false" flipV="false" rot="0">
            <a:off x="1028700" y="3238711"/>
            <a:ext cx="3166867" cy="2412577"/>
          </a:xfrm>
          <a:custGeom>
            <a:avLst/>
            <a:gdLst/>
            <a:ahLst/>
            <a:cxnLst/>
            <a:rect r="r" b="b" t="t" l="l"/>
            <a:pathLst>
              <a:path h="2412577" w="3166867">
                <a:moveTo>
                  <a:pt x="0" y="0"/>
                </a:moveTo>
                <a:lnTo>
                  <a:pt x="3166867" y="0"/>
                </a:lnTo>
                <a:lnTo>
                  <a:pt x="3166867" y="2412577"/>
                </a:lnTo>
                <a:lnTo>
                  <a:pt x="0" y="2412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4591951" y="1634044"/>
            <a:ext cx="6891496" cy="5099707"/>
          </a:xfrm>
          <a:prstGeom prst="rect">
            <a:avLst/>
          </a:prstGeom>
        </p:spPr>
      </p:pic>
      <p:sp>
        <p:nvSpPr>
          <p:cNvPr name="Freeform 5" id="5"/>
          <p:cNvSpPr/>
          <p:nvPr/>
        </p:nvSpPr>
        <p:spPr>
          <a:xfrm flipH="false" flipV="false" rot="0">
            <a:off x="5042099" y="2848690"/>
            <a:ext cx="623508" cy="591553"/>
          </a:xfrm>
          <a:custGeom>
            <a:avLst/>
            <a:gdLst/>
            <a:ahLst/>
            <a:cxnLst/>
            <a:rect r="r" b="b" t="t" l="l"/>
            <a:pathLst>
              <a:path h="591553" w="623508">
                <a:moveTo>
                  <a:pt x="0" y="0"/>
                </a:moveTo>
                <a:lnTo>
                  <a:pt x="623508" y="0"/>
                </a:lnTo>
                <a:lnTo>
                  <a:pt x="623508" y="591553"/>
                </a:lnTo>
                <a:lnTo>
                  <a:pt x="0" y="5915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591951" y="4349750"/>
            <a:ext cx="5817841"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Chưa hỗ trợ trên di động</a:t>
            </a:r>
          </a:p>
        </p:txBody>
      </p:sp>
      <p:sp>
        <p:nvSpPr>
          <p:cNvPr name="Freeform 7" id="7"/>
          <p:cNvSpPr/>
          <p:nvPr/>
        </p:nvSpPr>
        <p:spPr>
          <a:xfrm flipH="false" flipV="false" rot="0">
            <a:off x="5061014" y="3457708"/>
            <a:ext cx="623508" cy="591553"/>
          </a:xfrm>
          <a:custGeom>
            <a:avLst/>
            <a:gdLst/>
            <a:ahLst/>
            <a:cxnLst/>
            <a:rect r="r" b="b" t="t" l="l"/>
            <a:pathLst>
              <a:path h="591553" w="623508">
                <a:moveTo>
                  <a:pt x="0" y="0"/>
                </a:moveTo>
                <a:lnTo>
                  <a:pt x="623508" y="0"/>
                </a:lnTo>
                <a:lnTo>
                  <a:pt x="623508" y="591553"/>
                </a:lnTo>
                <a:lnTo>
                  <a:pt x="0" y="5915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061014" y="4149725"/>
            <a:ext cx="623508" cy="591553"/>
          </a:xfrm>
          <a:custGeom>
            <a:avLst/>
            <a:gdLst/>
            <a:ahLst/>
            <a:cxnLst/>
            <a:rect r="r" b="b" t="t" l="l"/>
            <a:pathLst>
              <a:path h="591553" w="623508">
                <a:moveTo>
                  <a:pt x="0" y="0"/>
                </a:moveTo>
                <a:lnTo>
                  <a:pt x="623508" y="0"/>
                </a:lnTo>
                <a:lnTo>
                  <a:pt x="623508" y="591553"/>
                </a:lnTo>
                <a:lnTo>
                  <a:pt x="0" y="5915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28700" y="6733752"/>
            <a:ext cx="3206701" cy="2524548"/>
          </a:xfrm>
          <a:custGeom>
            <a:avLst/>
            <a:gdLst/>
            <a:ahLst/>
            <a:cxnLst/>
            <a:rect r="r" b="b" t="t" l="l"/>
            <a:pathLst>
              <a:path h="2524548" w="3206701">
                <a:moveTo>
                  <a:pt x="0" y="0"/>
                </a:moveTo>
                <a:lnTo>
                  <a:pt x="3206701" y="0"/>
                </a:lnTo>
                <a:lnTo>
                  <a:pt x="3206701" y="2524548"/>
                </a:lnTo>
                <a:lnTo>
                  <a:pt x="0" y="25245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484787" y="7370243"/>
            <a:ext cx="7315200" cy="1729047"/>
          </a:xfrm>
          <a:custGeom>
            <a:avLst/>
            <a:gdLst/>
            <a:ahLst/>
            <a:cxnLst/>
            <a:rect r="r" b="b" t="t" l="l"/>
            <a:pathLst>
              <a:path h="1729047" w="7315200">
                <a:moveTo>
                  <a:pt x="0" y="0"/>
                </a:moveTo>
                <a:lnTo>
                  <a:pt x="7315200" y="0"/>
                </a:lnTo>
                <a:lnTo>
                  <a:pt x="7315200" y="1729047"/>
                </a:lnTo>
                <a:lnTo>
                  <a:pt x="0" y="17290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758183" y="604074"/>
            <a:ext cx="6874768" cy="991870"/>
          </a:xfrm>
          <a:prstGeom prst="rect">
            <a:avLst/>
          </a:prstGeom>
        </p:spPr>
        <p:txBody>
          <a:bodyPr anchor="t" rtlCol="false" tIns="0" lIns="0" bIns="0" rIns="0">
            <a:spAutoFit/>
          </a:bodyPr>
          <a:lstStyle/>
          <a:p>
            <a:pPr algn="ctr">
              <a:lnSpc>
                <a:spcPts val="7279"/>
              </a:lnSpc>
            </a:pPr>
            <a:r>
              <a:rPr lang="en-US" sz="5199">
                <a:solidFill>
                  <a:srgbClr val="000000"/>
                </a:solidFill>
                <a:latin typeface="Arial Bold"/>
                <a:ea typeface="Arial Bold"/>
                <a:cs typeface="Arial Bold"/>
                <a:sym typeface="Arial Bold"/>
              </a:rPr>
              <a:t>ĐÁNH GIÁ HỆ THỐNG</a:t>
            </a:r>
          </a:p>
        </p:txBody>
      </p:sp>
      <p:sp>
        <p:nvSpPr>
          <p:cNvPr name="TextBox 12" id="12"/>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27</a:t>
            </a:r>
          </a:p>
        </p:txBody>
      </p:sp>
      <p:sp>
        <p:nvSpPr>
          <p:cNvPr name="TextBox 13" id="13"/>
          <p:cNvSpPr txBox="true"/>
          <p:nvPr/>
        </p:nvSpPr>
        <p:spPr>
          <a:xfrm rot="0">
            <a:off x="1322290" y="4155493"/>
            <a:ext cx="2579688" cy="647065"/>
          </a:xfrm>
          <a:prstGeom prst="rect">
            <a:avLst/>
          </a:prstGeom>
        </p:spPr>
        <p:txBody>
          <a:bodyPr anchor="t" rtlCol="false" tIns="0" lIns="0" bIns="0" rIns="0">
            <a:spAutoFit/>
          </a:bodyPr>
          <a:lstStyle/>
          <a:p>
            <a:pPr algn="just">
              <a:lnSpc>
                <a:spcPts val="4759"/>
              </a:lnSpc>
            </a:pPr>
            <a:r>
              <a:rPr lang="en-US" sz="3399">
                <a:solidFill>
                  <a:srgbClr val="000000"/>
                </a:solidFill>
                <a:latin typeface="Arial Bold"/>
                <a:ea typeface="Arial Bold"/>
                <a:cs typeface="Arial Bold"/>
                <a:sym typeface="Arial Bold"/>
              </a:rPr>
              <a:t>Nhược điểm</a:t>
            </a:r>
          </a:p>
        </p:txBody>
      </p:sp>
      <p:sp>
        <p:nvSpPr>
          <p:cNvPr name="TextBox 14" id="14"/>
          <p:cNvSpPr txBox="true"/>
          <p:nvPr/>
        </p:nvSpPr>
        <p:spPr>
          <a:xfrm rot="0">
            <a:off x="5665607" y="2965661"/>
            <a:ext cx="5817841" cy="453390"/>
          </a:xfrm>
          <a:prstGeom prst="rect">
            <a:avLst/>
          </a:prstGeom>
        </p:spPr>
        <p:txBody>
          <a:bodyPr anchor="t" rtlCol="false" tIns="0" lIns="0" bIns="0" rIns="0">
            <a:spAutoFit/>
          </a:bodyPr>
          <a:lstStyle/>
          <a:p>
            <a:pPr algn="l">
              <a:lnSpc>
                <a:spcPts val="3359"/>
              </a:lnSpc>
            </a:pPr>
            <a:r>
              <a:rPr lang="en-US" sz="2400">
                <a:solidFill>
                  <a:srgbClr val="000000"/>
                </a:solidFill>
                <a:latin typeface="Arial Bold"/>
                <a:ea typeface="Arial Bold"/>
                <a:cs typeface="Arial Bold"/>
                <a:sym typeface="Arial Bold"/>
              </a:rPr>
              <a:t>Chưa mở rộng được nhiều đối tượng</a:t>
            </a:r>
          </a:p>
        </p:txBody>
      </p:sp>
      <p:sp>
        <p:nvSpPr>
          <p:cNvPr name="TextBox 15" id="15"/>
          <p:cNvSpPr txBox="true"/>
          <p:nvPr/>
        </p:nvSpPr>
        <p:spPr>
          <a:xfrm rot="0">
            <a:off x="5684522" y="3658235"/>
            <a:ext cx="5817841" cy="453390"/>
          </a:xfrm>
          <a:prstGeom prst="rect">
            <a:avLst/>
          </a:prstGeom>
        </p:spPr>
        <p:txBody>
          <a:bodyPr anchor="t" rtlCol="false" tIns="0" lIns="0" bIns="0" rIns="0">
            <a:spAutoFit/>
          </a:bodyPr>
          <a:lstStyle/>
          <a:p>
            <a:pPr algn="l">
              <a:lnSpc>
                <a:spcPts val="3359"/>
              </a:lnSpc>
            </a:pPr>
            <a:r>
              <a:rPr lang="en-US" sz="2400">
                <a:solidFill>
                  <a:srgbClr val="000000"/>
                </a:solidFill>
                <a:latin typeface="Arial Bold"/>
                <a:ea typeface="Arial Bold"/>
                <a:cs typeface="Arial Bold"/>
                <a:sym typeface="Arial Bold"/>
              </a:rPr>
              <a:t>Chưa có hõ trợ nhiều ngôn ngữ</a:t>
            </a:r>
          </a:p>
        </p:txBody>
      </p:sp>
      <p:sp>
        <p:nvSpPr>
          <p:cNvPr name="TextBox 16" id="16"/>
          <p:cNvSpPr txBox="true"/>
          <p:nvPr/>
        </p:nvSpPr>
        <p:spPr>
          <a:xfrm rot="0">
            <a:off x="1543916" y="7544521"/>
            <a:ext cx="2176269" cy="1247140"/>
          </a:xfrm>
          <a:prstGeom prst="rect">
            <a:avLst/>
          </a:prstGeom>
        </p:spPr>
        <p:txBody>
          <a:bodyPr anchor="t" rtlCol="false" tIns="0" lIns="0" bIns="0" rIns="0">
            <a:spAutoFit/>
          </a:bodyPr>
          <a:lstStyle/>
          <a:p>
            <a:pPr algn="just">
              <a:lnSpc>
                <a:spcPts val="4759"/>
              </a:lnSpc>
            </a:pPr>
            <a:r>
              <a:rPr lang="en-US" sz="3399">
                <a:solidFill>
                  <a:srgbClr val="000000"/>
                </a:solidFill>
                <a:latin typeface="Arial Bold"/>
                <a:ea typeface="Arial Bold"/>
                <a:cs typeface="Arial Bold"/>
                <a:sym typeface="Arial Bold"/>
              </a:rPr>
              <a:t>Hướng phát triển</a:t>
            </a:r>
          </a:p>
        </p:txBody>
      </p:sp>
      <p:sp>
        <p:nvSpPr>
          <p:cNvPr name="TextBox 17" id="17"/>
          <p:cNvSpPr txBox="true"/>
          <p:nvPr/>
        </p:nvSpPr>
        <p:spPr>
          <a:xfrm rot="0">
            <a:off x="5322078" y="7960446"/>
            <a:ext cx="5640620" cy="453390"/>
          </a:xfrm>
          <a:prstGeom prst="rect">
            <a:avLst/>
          </a:prstGeom>
        </p:spPr>
        <p:txBody>
          <a:bodyPr anchor="t" rtlCol="false" tIns="0" lIns="0" bIns="0" rIns="0">
            <a:spAutoFit/>
          </a:bodyPr>
          <a:lstStyle/>
          <a:p>
            <a:pPr algn="just">
              <a:lnSpc>
                <a:spcPts val="3359"/>
              </a:lnSpc>
            </a:pPr>
            <a:r>
              <a:rPr lang="en-US" sz="2400">
                <a:solidFill>
                  <a:srgbClr val="000000"/>
                </a:solidFill>
                <a:latin typeface="Arial Bold"/>
                <a:ea typeface="Arial Bold"/>
                <a:cs typeface="Arial Bold"/>
                <a:sym typeface="Arial Bold"/>
              </a:rPr>
              <a:t>Khắc phục những nhược điểm trên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123380">
            <a:off x="14900829" y="5447419"/>
            <a:ext cx="4260163" cy="6491677"/>
          </a:xfrm>
          <a:custGeom>
            <a:avLst/>
            <a:gdLst/>
            <a:ahLst/>
            <a:cxnLst/>
            <a:rect r="r" b="b" t="t" l="l"/>
            <a:pathLst>
              <a:path h="6491677" w="4260163">
                <a:moveTo>
                  <a:pt x="4260162" y="0"/>
                </a:moveTo>
                <a:lnTo>
                  <a:pt x="0" y="0"/>
                </a:lnTo>
                <a:lnTo>
                  <a:pt x="0" y="6491677"/>
                </a:lnTo>
                <a:lnTo>
                  <a:pt x="4260162" y="6491677"/>
                </a:lnTo>
                <a:lnTo>
                  <a:pt x="4260162" y="0"/>
                </a:lnTo>
                <a:close/>
              </a:path>
            </a:pathLst>
          </a:custGeom>
          <a:blipFill>
            <a:blip r:embed="rId3"/>
            <a:stretch>
              <a:fillRect l="0" t="0" r="0" b="0"/>
            </a:stretch>
          </a:blipFill>
        </p:spPr>
      </p:sp>
      <p:sp>
        <p:nvSpPr>
          <p:cNvPr name="Freeform 4" id="4"/>
          <p:cNvSpPr/>
          <p:nvPr/>
        </p:nvSpPr>
        <p:spPr>
          <a:xfrm flipH="false" flipV="false" rot="-3294344">
            <a:off x="15058286" y="7262264"/>
            <a:ext cx="2236380" cy="5590951"/>
          </a:xfrm>
          <a:custGeom>
            <a:avLst/>
            <a:gdLst/>
            <a:ahLst/>
            <a:cxnLst/>
            <a:rect r="r" b="b" t="t" l="l"/>
            <a:pathLst>
              <a:path h="5590951" w="2236380">
                <a:moveTo>
                  <a:pt x="0" y="0"/>
                </a:moveTo>
                <a:lnTo>
                  <a:pt x="2236380" y="0"/>
                </a:lnTo>
                <a:lnTo>
                  <a:pt x="2236380" y="5590951"/>
                </a:lnTo>
                <a:lnTo>
                  <a:pt x="0" y="5590951"/>
                </a:lnTo>
                <a:lnTo>
                  <a:pt x="0" y="0"/>
                </a:lnTo>
                <a:close/>
              </a:path>
            </a:pathLst>
          </a:custGeom>
          <a:blipFill>
            <a:blip r:embed="rId4"/>
            <a:stretch>
              <a:fillRect l="0" t="0" r="0" b="0"/>
            </a:stretch>
          </a:blipFill>
        </p:spPr>
      </p:sp>
      <p:pic>
        <p:nvPicPr>
          <p:cNvPr name="Picture 5" id="5"/>
          <p:cNvPicPr>
            <a:picLocks noChangeAspect="true"/>
          </p:cNvPicPr>
          <p:nvPr/>
        </p:nvPicPr>
        <p:blipFill>
          <a:blip r:embed="rId5"/>
          <a:srcRect l="0" t="0" r="0" b="0"/>
          <a:stretch>
            <a:fillRect/>
          </a:stretch>
        </p:blipFill>
        <p:spPr>
          <a:xfrm flipH="false" flipV="false" rot="0">
            <a:off x="-444330" y="5373077"/>
            <a:ext cx="4397961" cy="4913923"/>
          </a:xfrm>
          <a:prstGeom prst="rect">
            <a:avLst/>
          </a:prstGeom>
        </p:spPr>
      </p:pic>
      <p:sp>
        <p:nvSpPr>
          <p:cNvPr name="Freeform 6" id="6"/>
          <p:cNvSpPr/>
          <p:nvPr/>
        </p:nvSpPr>
        <p:spPr>
          <a:xfrm flipH="false" flipV="false" rot="7962042">
            <a:off x="-1615455" y="-2988454"/>
            <a:ext cx="2770457" cy="6883122"/>
          </a:xfrm>
          <a:custGeom>
            <a:avLst/>
            <a:gdLst/>
            <a:ahLst/>
            <a:cxnLst/>
            <a:rect r="r" b="b" t="t" l="l"/>
            <a:pathLst>
              <a:path h="6883122" w="2770457">
                <a:moveTo>
                  <a:pt x="0" y="0"/>
                </a:moveTo>
                <a:lnTo>
                  <a:pt x="2770457" y="0"/>
                </a:lnTo>
                <a:lnTo>
                  <a:pt x="2770457" y="6883122"/>
                </a:lnTo>
                <a:lnTo>
                  <a:pt x="0" y="6883122"/>
                </a:lnTo>
                <a:lnTo>
                  <a:pt x="0" y="0"/>
                </a:lnTo>
                <a:close/>
              </a:path>
            </a:pathLst>
          </a:custGeom>
          <a:blipFill>
            <a:blip r:embed="rId6"/>
            <a:stretch>
              <a:fillRect l="0" t="0" r="0" b="0"/>
            </a:stretch>
          </a:blipFill>
        </p:spPr>
      </p:sp>
      <p:sp>
        <p:nvSpPr>
          <p:cNvPr name="Freeform 7" id="7"/>
          <p:cNvSpPr/>
          <p:nvPr/>
        </p:nvSpPr>
        <p:spPr>
          <a:xfrm flipH="false" flipV="false" rot="9173085">
            <a:off x="547951" y="-674957"/>
            <a:ext cx="1548268" cy="2256129"/>
          </a:xfrm>
          <a:custGeom>
            <a:avLst/>
            <a:gdLst/>
            <a:ahLst/>
            <a:cxnLst/>
            <a:rect r="r" b="b" t="t" l="l"/>
            <a:pathLst>
              <a:path h="2256129" w="1548268">
                <a:moveTo>
                  <a:pt x="0" y="0"/>
                </a:moveTo>
                <a:lnTo>
                  <a:pt x="1548268" y="0"/>
                </a:lnTo>
                <a:lnTo>
                  <a:pt x="1548268" y="2256128"/>
                </a:lnTo>
                <a:lnTo>
                  <a:pt x="0" y="2256128"/>
                </a:lnTo>
                <a:lnTo>
                  <a:pt x="0" y="0"/>
                </a:lnTo>
                <a:close/>
              </a:path>
            </a:pathLst>
          </a:custGeom>
          <a:blipFill>
            <a:blip r:embed="rId7"/>
            <a:stretch>
              <a:fillRect l="0" t="0" r="0" b="0"/>
            </a:stretch>
          </a:blipFill>
        </p:spPr>
      </p:sp>
      <p:sp>
        <p:nvSpPr>
          <p:cNvPr name="Freeform 8" id="8"/>
          <p:cNvSpPr/>
          <p:nvPr/>
        </p:nvSpPr>
        <p:spPr>
          <a:xfrm flipH="true" flipV="false" rot="9529906">
            <a:off x="1852022" y="-1133107"/>
            <a:ext cx="1270293" cy="3172429"/>
          </a:xfrm>
          <a:custGeom>
            <a:avLst/>
            <a:gdLst/>
            <a:ahLst/>
            <a:cxnLst/>
            <a:rect r="r" b="b" t="t" l="l"/>
            <a:pathLst>
              <a:path h="3172429" w="1270293">
                <a:moveTo>
                  <a:pt x="1270294" y="0"/>
                </a:moveTo>
                <a:lnTo>
                  <a:pt x="0" y="0"/>
                </a:lnTo>
                <a:lnTo>
                  <a:pt x="0" y="3172428"/>
                </a:lnTo>
                <a:lnTo>
                  <a:pt x="1270294" y="3172428"/>
                </a:lnTo>
                <a:lnTo>
                  <a:pt x="1270294" y="0"/>
                </a:lnTo>
                <a:close/>
              </a:path>
            </a:pathLst>
          </a:custGeom>
          <a:blipFill>
            <a:blip r:embed="rId8"/>
            <a:stretch>
              <a:fillRect l="0" t="0" r="0" b="0"/>
            </a:stretch>
          </a:blipFill>
        </p:spPr>
      </p:sp>
      <p:sp>
        <p:nvSpPr>
          <p:cNvPr name="Freeform 9" id="9"/>
          <p:cNvSpPr/>
          <p:nvPr/>
        </p:nvSpPr>
        <p:spPr>
          <a:xfrm flipH="false" flipV="false" rot="5490619">
            <a:off x="312608" y="3021072"/>
            <a:ext cx="554273" cy="1007769"/>
          </a:xfrm>
          <a:custGeom>
            <a:avLst/>
            <a:gdLst/>
            <a:ahLst/>
            <a:cxnLst/>
            <a:rect r="r" b="b" t="t" l="l"/>
            <a:pathLst>
              <a:path h="1007769" w="554273">
                <a:moveTo>
                  <a:pt x="0" y="0"/>
                </a:moveTo>
                <a:lnTo>
                  <a:pt x="554274" y="0"/>
                </a:lnTo>
                <a:lnTo>
                  <a:pt x="554274" y="1007769"/>
                </a:lnTo>
                <a:lnTo>
                  <a:pt x="0" y="1007769"/>
                </a:lnTo>
                <a:lnTo>
                  <a:pt x="0" y="0"/>
                </a:lnTo>
                <a:close/>
              </a:path>
            </a:pathLst>
          </a:custGeom>
          <a:blipFill>
            <a:blip r:embed="rId9"/>
            <a:stretch>
              <a:fillRect l="0" t="0" r="0" b="0"/>
            </a:stretch>
          </a:blipFill>
        </p:spPr>
      </p:sp>
      <p:sp>
        <p:nvSpPr>
          <p:cNvPr name="Freeform 10" id="10"/>
          <p:cNvSpPr/>
          <p:nvPr/>
        </p:nvSpPr>
        <p:spPr>
          <a:xfrm flipH="false" flipV="false" rot="-1853187">
            <a:off x="1936021" y="3559256"/>
            <a:ext cx="383936" cy="906043"/>
          </a:xfrm>
          <a:custGeom>
            <a:avLst/>
            <a:gdLst/>
            <a:ahLst/>
            <a:cxnLst/>
            <a:rect r="r" b="b" t="t" l="l"/>
            <a:pathLst>
              <a:path h="906043" w="383936">
                <a:moveTo>
                  <a:pt x="0" y="0"/>
                </a:moveTo>
                <a:lnTo>
                  <a:pt x="383936" y="0"/>
                </a:lnTo>
                <a:lnTo>
                  <a:pt x="383936" y="906043"/>
                </a:lnTo>
                <a:lnTo>
                  <a:pt x="0" y="906043"/>
                </a:lnTo>
                <a:lnTo>
                  <a:pt x="0" y="0"/>
                </a:lnTo>
                <a:close/>
              </a:path>
            </a:pathLst>
          </a:custGeom>
          <a:blipFill>
            <a:blip r:embed="rId10"/>
            <a:stretch>
              <a:fillRect l="0" t="0" r="0" b="0"/>
            </a:stretch>
          </a:blipFill>
        </p:spPr>
      </p:sp>
      <p:sp>
        <p:nvSpPr>
          <p:cNvPr name="Freeform 11" id="11"/>
          <p:cNvSpPr/>
          <p:nvPr/>
        </p:nvSpPr>
        <p:spPr>
          <a:xfrm flipH="false" flipV="false" rot="-1141099">
            <a:off x="16227382" y="7564634"/>
            <a:ext cx="1268138" cy="4354122"/>
          </a:xfrm>
          <a:custGeom>
            <a:avLst/>
            <a:gdLst/>
            <a:ahLst/>
            <a:cxnLst/>
            <a:rect r="r" b="b" t="t" l="l"/>
            <a:pathLst>
              <a:path h="4354122" w="1268138">
                <a:moveTo>
                  <a:pt x="0" y="0"/>
                </a:moveTo>
                <a:lnTo>
                  <a:pt x="1268138" y="0"/>
                </a:lnTo>
                <a:lnTo>
                  <a:pt x="1268138" y="4354122"/>
                </a:lnTo>
                <a:lnTo>
                  <a:pt x="0" y="4354122"/>
                </a:lnTo>
                <a:lnTo>
                  <a:pt x="0" y="0"/>
                </a:lnTo>
                <a:close/>
              </a:path>
            </a:pathLst>
          </a:custGeom>
          <a:blipFill>
            <a:blip r:embed="rId11"/>
            <a:stretch>
              <a:fillRect l="0" t="0" r="0" b="0"/>
            </a:stretch>
          </a:blipFill>
        </p:spPr>
      </p:sp>
      <p:sp>
        <p:nvSpPr>
          <p:cNvPr name="Freeform 12" id="12"/>
          <p:cNvSpPr/>
          <p:nvPr/>
        </p:nvSpPr>
        <p:spPr>
          <a:xfrm flipH="false" flipV="false" rot="0">
            <a:off x="-230227" y="8313410"/>
            <a:ext cx="964079" cy="2433006"/>
          </a:xfrm>
          <a:custGeom>
            <a:avLst/>
            <a:gdLst/>
            <a:ahLst/>
            <a:cxnLst/>
            <a:rect r="r" b="b" t="t" l="l"/>
            <a:pathLst>
              <a:path h="2433006" w="964079">
                <a:moveTo>
                  <a:pt x="0" y="0"/>
                </a:moveTo>
                <a:lnTo>
                  <a:pt x="964079" y="0"/>
                </a:lnTo>
                <a:lnTo>
                  <a:pt x="964079" y="2433007"/>
                </a:lnTo>
                <a:lnTo>
                  <a:pt x="0" y="2433007"/>
                </a:lnTo>
                <a:lnTo>
                  <a:pt x="0" y="0"/>
                </a:lnTo>
                <a:close/>
              </a:path>
            </a:pathLst>
          </a:custGeom>
          <a:blipFill>
            <a:blip r:embed="rId12"/>
            <a:stretch>
              <a:fillRect l="0" t="0" r="0" b="0"/>
            </a:stretch>
          </a:blipFill>
        </p:spPr>
      </p:sp>
      <p:sp>
        <p:nvSpPr>
          <p:cNvPr name="Freeform 13" id="13"/>
          <p:cNvSpPr/>
          <p:nvPr/>
        </p:nvSpPr>
        <p:spPr>
          <a:xfrm flipH="false" flipV="false" rot="954738">
            <a:off x="-36762" y="8612782"/>
            <a:ext cx="1541228" cy="3829139"/>
          </a:xfrm>
          <a:custGeom>
            <a:avLst/>
            <a:gdLst/>
            <a:ahLst/>
            <a:cxnLst/>
            <a:rect r="r" b="b" t="t" l="l"/>
            <a:pathLst>
              <a:path h="3829139" w="1541228">
                <a:moveTo>
                  <a:pt x="0" y="0"/>
                </a:moveTo>
                <a:lnTo>
                  <a:pt x="1541228" y="0"/>
                </a:lnTo>
                <a:lnTo>
                  <a:pt x="1541228" y="3829139"/>
                </a:lnTo>
                <a:lnTo>
                  <a:pt x="0" y="3829139"/>
                </a:lnTo>
                <a:lnTo>
                  <a:pt x="0" y="0"/>
                </a:lnTo>
                <a:close/>
              </a:path>
            </a:pathLst>
          </a:custGeom>
          <a:blipFill>
            <a:blip r:embed="rId6"/>
            <a:stretch>
              <a:fillRect l="0" t="0" r="0" b="0"/>
            </a:stretch>
          </a:blipFill>
        </p:spPr>
      </p:sp>
      <p:sp>
        <p:nvSpPr>
          <p:cNvPr name="Freeform 14" id="14"/>
          <p:cNvSpPr/>
          <p:nvPr/>
        </p:nvSpPr>
        <p:spPr>
          <a:xfrm flipH="true" flipV="false" rot="-6732337">
            <a:off x="15749704" y="1149887"/>
            <a:ext cx="384789" cy="699616"/>
          </a:xfrm>
          <a:custGeom>
            <a:avLst/>
            <a:gdLst/>
            <a:ahLst/>
            <a:cxnLst/>
            <a:rect r="r" b="b" t="t" l="l"/>
            <a:pathLst>
              <a:path h="699616" w="384789">
                <a:moveTo>
                  <a:pt x="384789" y="0"/>
                </a:moveTo>
                <a:lnTo>
                  <a:pt x="0" y="0"/>
                </a:lnTo>
                <a:lnTo>
                  <a:pt x="0" y="699616"/>
                </a:lnTo>
                <a:lnTo>
                  <a:pt x="384789" y="699616"/>
                </a:lnTo>
                <a:lnTo>
                  <a:pt x="384789" y="0"/>
                </a:lnTo>
                <a:close/>
              </a:path>
            </a:pathLst>
          </a:custGeom>
          <a:blipFill>
            <a:blip r:embed="rId9"/>
            <a:stretch>
              <a:fillRect l="0" t="0" r="0" b="0"/>
            </a:stretch>
          </a:blipFill>
        </p:spPr>
      </p:sp>
      <p:sp>
        <p:nvSpPr>
          <p:cNvPr name="Freeform 15" id="15"/>
          <p:cNvSpPr/>
          <p:nvPr/>
        </p:nvSpPr>
        <p:spPr>
          <a:xfrm flipH="true" flipV="false" rot="2158146">
            <a:off x="16266961" y="2628013"/>
            <a:ext cx="249784" cy="589462"/>
          </a:xfrm>
          <a:custGeom>
            <a:avLst/>
            <a:gdLst/>
            <a:ahLst/>
            <a:cxnLst/>
            <a:rect r="r" b="b" t="t" l="l"/>
            <a:pathLst>
              <a:path h="589462" w="249784">
                <a:moveTo>
                  <a:pt x="249785" y="0"/>
                </a:moveTo>
                <a:lnTo>
                  <a:pt x="0" y="0"/>
                </a:lnTo>
                <a:lnTo>
                  <a:pt x="0" y="589462"/>
                </a:lnTo>
                <a:lnTo>
                  <a:pt x="249785" y="589462"/>
                </a:lnTo>
                <a:lnTo>
                  <a:pt x="249785" y="0"/>
                </a:lnTo>
                <a:close/>
              </a:path>
            </a:pathLst>
          </a:custGeom>
          <a:blipFill>
            <a:blip r:embed="rId10"/>
            <a:stretch>
              <a:fillRect l="0" t="0" r="0" b="0"/>
            </a:stretch>
          </a:blipFill>
        </p:spPr>
      </p:sp>
      <p:sp>
        <p:nvSpPr>
          <p:cNvPr name="Freeform 16" id="16"/>
          <p:cNvSpPr/>
          <p:nvPr/>
        </p:nvSpPr>
        <p:spPr>
          <a:xfrm flipH="false" flipV="false" rot="0">
            <a:off x="12690869" y="4613622"/>
            <a:ext cx="651951" cy="645432"/>
          </a:xfrm>
          <a:custGeom>
            <a:avLst/>
            <a:gdLst/>
            <a:ahLst/>
            <a:cxnLst/>
            <a:rect r="r" b="b" t="t" l="l"/>
            <a:pathLst>
              <a:path h="645432" w="651951">
                <a:moveTo>
                  <a:pt x="0" y="0"/>
                </a:moveTo>
                <a:lnTo>
                  <a:pt x="651951" y="0"/>
                </a:lnTo>
                <a:lnTo>
                  <a:pt x="651951" y="645432"/>
                </a:lnTo>
                <a:lnTo>
                  <a:pt x="0" y="645432"/>
                </a:lnTo>
                <a:lnTo>
                  <a:pt x="0" y="0"/>
                </a:lnTo>
                <a:close/>
              </a:path>
            </a:pathLst>
          </a:custGeom>
          <a:blipFill>
            <a:blip r:embed="rId13"/>
            <a:stretch>
              <a:fillRect l="0" t="0" r="0" b="0"/>
            </a:stretch>
          </a:blipFill>
        </p:spPr>
      </p:sp>
      <p:pic>
        <p:nvPicPr>
          <p:cNvPr name="Picture 17" id="17"/>
          <p:cNvPicPr>
            <a:picLocks noChangeAspect="true"/>
          </p:cNvPicPr>
          <p:nvPr/>
        </p:nvPicPr>
        <p:blipFill>
          <a:blip r:embed="rId14"/>
          <a:srcRect l="0" t="0" r="0" b="0"/>
          <a:stretch>
            <a:fillRect/>
          </a:stretch>
        </p:blipFill>
        <p:spPr>
          <a:xfrm flipH="false" flipV="false" rot="0">
            <a:off x="1796143" y="1028700"/>
            <a:ext cx="14695714" cy="8229600"/>
          </a:xfrm>
          <a:prstGeom prst="rect">
            <a:avLst/>
          </a:prstGeom>
        </p:spPr>
      </p:pic>
      <p:pic>
        <p:nvPicPr>
          <p:cNvPr name="Picture 18" id="18"/>
          <p:cNvPicPr>
            <a:picLocks noChangeAspect="true"/>
          </p:cNvPicPr>
          <p:nvPr/>
        </p:nvPicPr>
        <p:blipFill>
          <a:blip r:embed="rId15"/>
          <a:srcRect l="0" t="0" r="0" b="0"/>
          <a:stretch>
            <a:fillRect/>
          </a:stretch>
        </p:blipFill>
        <p:spPr>
          <a:xfrm flipH="false" flipV="false" rot="0">
            <a:off x="78731" y="81346"/>
            <a:ext cx="18185652" cy="10183965"/>
          </a:xfrm>
          <a:prstGeom prst="rect">
            <a:avLst/>
          </a:prstGeom>
        </p:spPr>
      </p:pic>
      <p:sp>
        <p:nvSpPr>
          <p:cNvPr name="Freeform 19" id="19"/>
          <p:cNvSpPr/>
          <p:nvPr/>
        </p:nvSpPr>
        <p:spPr>
          <a:xfrm flipH="false" flipV="false" rot="0">
            <a:off x="14142244" y="81346"/>
            <a:ext cx="4392860" cy="3733931"/>
          </a:xfrm>
          <a:custGeom>
            <a:avLst/>
            <a:gdLst/>
            <a:ahLst/>
            <a:cxnLst/>
            <a:rect r="r" b="b" t="t" l="l"/>
            <a:pathLst>
              <a:path h="3733931" w="4392860">
                <a:moveTo>
                  <a:pt x="0" y="0"/>
                </a:moveTo>
                <a:lnTo>
                  <a:pt x="4392860" y="0"/>
                </a:lnTo>
                <a:lnTo>
                  <a:pt x="4392860" y="3733932"/>
                </a:lnTo>
                <a:lnTo>
                  <a:pt x="0" y="3733932"/>
                </a:lnTo>
                <a:lnTo>
                  <a:pt x="0" y="0"/>
                </a:lnTo>
                <a:close/>
              </a:path>
            </a:pathLst>
          </a:custGeom>
          <a:blipFill>
            <a:blip r:embed="rId16"/>
            <a:stretch>
              <a:fillRect l="0" t="0" r="0" b="0"/>
            </a:stretch>
          </a:blipFill>
        </p:spPr>
      </p:sp>
      <p:sp>
        <p:nvSpPr>
          <p:cNvPr name="TextBox 20" id="20"/>
          <p:cNvSpPr txBox="true"/>
          <p:nvPr/>
        </p:nvSpPr>
        <p:spPr>
          <a:xfrm rot="0">
            <a:off x="17339608" y="9390380"/>
            <a:ext cx="840284"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914" r="0" b="-5529"/>
            </a:stretch>
          </a:blipFill>
        </p:spPr>
      </p:sp>
      <p:sp>
        <p:nvSpPr>
          <p:cNvPr name="Freeform 3" id="3"/>
          <p:cNvSpPr/>
          <p:nvPr/>
        </p:nvSpPr>
        <p:spPr>
          <a:xfrm flipH="false" flipV="false" rot="0">
            <a:off x="2765830" y="152026"/>
            <a:ext cx="14001964" cy="9343129"/>
          </a:xfrm>
          <a:custGeom>
            <a:avLst/>
            <a:gdLst/>
            <a:ahLst/>
            <a:cxnLst/>
            <a:rect r="r" b="b" t="t" l="l"/>
            <a:pathLst>
              <a:path h="9343129" w="14001964">
                <a:moveTo>
                  <a:pt x="0" y="0"/>
                </a:moveTo>
                <a:lnTo>
                  <a:pt x="14001965" y="0"/>
                </a:lnTo>
                <a:lnTo>
                  <a:pt x="14001965" y="9343129"/>
                </a:lnTo>
                <a:lnTo>
                  <a:pt x="0" y="9343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63683" y="657225"/>
            <a:ext cx="9960634" cy="1823729"/>
          </a:xfrm>
          <a:prstGeom prst="rect">
            <a:avLst/>
          </a:prstGeom>
        </p:spPr>
        <p:txBody>
          <a:bodyPr anchor="t" rtlCol="false" tIns="0" lIns="0" bIns="0" rIns="0">
            <a:spAutoFit/>
          </a:bodyPr>
          <a:lstStyle/>
          <a:p>
            <a:pPr algn="ctr">
              <a:lnSpc>
                <a:spcPts val="13404"/>
              </a:lnSpc>
            </a:pPr>
            <a:r>
              <a:rPr lang="en-US" sz="9574">
                <a:solidFill>
                  <a:srgbClr val="FFFFFF"/>
                </a:solidFill>
                <a:latin typeface="Times New Roman"/>
                <a:ea typeface="Times New Roman"/>
                <a:cs typeface="Times New Roman"/>
                <a:sym typeface="Times New Roman"/>
              </a:rPr>
              <a:t>Lí do chọn đề tài:</a:t>
            </a:r>
          </a:p>
        </p:txBody>
      </p:sp>
      <p:sp>
        <p:nvSpPr>
          <p:cNvPr name="TextBox 5" id="5"/>
          <p:cNvSpPr txBox="true"/>
          <p:nvPr/>
        </p:nvSpPr>
        <p:spPr>
          <a:xfrm rot="0">
            <a:off x="4622529" y="2490737"/>
            <a:ext cx="9042943" cy="5986780"/>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Times New Roman"/>
                <a:ea typeface="Times New Roman"/>
                <a:cs typeface="Times New Roman"/>
                <a:sym typeface="Times New Roman"/>
              </a:rPr>
              <a:t>Trong công tác giáo dục việc quản lí với số lượng học sinh lên đến hàng ngàn là một điều vất vả, tốn nhiều thời gian và nhân lực do khối lượng lưu trữ và xử lý thông tin quá nhiều. Quan trọng là việc tính toán điểm số chính xác đối với từng học sinh là một điều không thể sai sót được, nó sẽ ảnh hưởng để tương lai của học sinh. Nên vấn đề đặt ra là làm sao để giải bài toán với chi phí về thời gian, nhân lực, và độ chính xác , an toàn dữ liệu và thuận tiện cho người sử dụng. Khi nhận thấy những bất cấp đối với công tác quản lí điểm số của từng trường trong tỉnh nhóm chúng em đã quyết định thực hiện đề tài “Hệ thống quản lí điểm học sinh phổ thông trung học”.</a:t>
            </a:r>
          </a:p>
        </p:txBody>
      </p:sp>
      <p:sp>
        <p:nvSpPr>
          <p:cNvPr name="TextBox 6" id="6"/>
          <p:cNvSpPr txBox="true"/>
          <p:nvPr/>
        </p:nvSpPr>
        <p:spPr>
          <a:xfrm rot="0">
            <a:off x="17621162" y="9390380"/>
            <a:ext cx="4201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0" t="0" r="-99999" b="-15259"/>
            </a:stretch>
          </a:blipFill>
        </p:spPr>
      </p:sp>
      <p:grpSp>
        <p:nvGrpSpPr>
          <p:cNvPr name="Group 3" id="3"/>
          <p:cNvGrpSpPr/>
          <p:nvPr/>
        </p:nvGrpSpPr>
        <p:grpSpPr>
          <a:xfrm rot="0">
            <a:off x="0" y="9982200"/>
            <a:ext cx="18288000" cy="304800"/>
            <a:chOff x="0" y="0"/>
            <a:chExt cx="4816593" cy="80277"/>
          </a:xfrm>
        </p:grpSpPr>
        <p:sp>
          <p:nvSpPr>
            <p:cNvPr name="Freeform 4" id="4"/>
            <p:cNvSpPr/>
            <p:nvPr/>
          </p:nvSpPr>
          <p:spPr>
            <a:xfrm flipH="false" flipV="false" rot="0">
              <a:off x="0" y="0"/>
              <a:ext cx="4816592" cy="80277"/>
            </a:xfrm>
            <a:custGeom>
              <a:avLst/>
              <a:gdLst/>
              <a:ahLst/>
              <a:cxnLst/>
              <a:rect r="r" b="b" t="t" l="l"/>
              <a:pathLst>
                <a:path h="80277" w="4816592">
                  <a:moveTo>
                    <a:pt x="0" y="0"/>
                  </a:moveTo>
                  <a:lnTo>
                    <a:pt x="4816592" y="0"/>
                  </a:lnTo>
                  <a:lnTo>
                    <a:pt x="4816592" y="80277"/>
                  </a:lnTo>
                  <a:lnTo>
                    <a:pt x="0" y="80277"/>
                  </a:lnTo>
                  <a:close/>
                </a:path>
              </a:pathLst>
            </a:custGeom>
            <a:solidFill>
              <a:srgbClr val="6533BD"/>
            </a:solidFill>
          </p:spPr>
        </p:sp>
        <p:sp>
          <p:nvSpPr>
            <p:cNvPr name="TextBox 5" id="5"/>
            <p:cNvSpPr txBox="true"/>
            <p:nvPr/>
          </p:nvSpPr>
          <p:spPr>
            <a:xfrm>
              <a:off x="0" y="-38100"/>
              <a:ext cx="4816593" cy="11837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517876" y="3528878"/>
            <a:ext cx="4612475" cy="4114800"/>
          </a:xfrm>
          <a:custGeom>
            <a:avLst/>
            <a:gdLst/>
            <a:ahLst/>
            <a:cxnLst/>
            <a:rect r="r" b="b" t="t" l="l"/>
            <a:pathLst>
              <a:path h="4114800" w="4612475">
                <a:moveTo>
                  <a:pt x="0" y="0"/>
                </a:moveTo>
                <a:lnTo>
                  <a:pt x="4612476" y="0"/>
                </a:lnTo>
                <a:lnTo>
                  <a:pt x="46124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530527" y="1867434"/>
            <a:ext cx="3728773" cy="3149701"/>
          </a:xfrm>
          <a:custGeom>
            <a:avLst/>
            <a:gdLst/>
            <a:ahLst/>
            <a:cxnLst/>
            <a:rect r="r" b="b" t="t" l="l"/>
            <a:pathLst>
              <a:path h="3149701" w="3728773">
                <a:moveTo>
                  <a:pt x="0" y="0"/>
                </a:moveTo>
                <a:lnTo>
                  <a:pt x="3728773" y="0"/>
                </a:lnTo>
                <a:lnTo>
                  <a:pt x="3728773" y="3149701"/>
                </a:lnTo>
                <a:lnTo>
                  <a:pt x="0" y="3149701"/>
                </a:lnTo>
                <a:lnTo>
                  <a:pt x="0" y="0"/>
                </a:lnTo>
                <a:close/>
              </a:path>
            </a:pathLst>
          </a:custGeom>
          <a:blipFill>
            <a:blip r:embed="rId5"/>
            <a:stretch>
              <a:fillRect l="-44358" t="-37385" r="-22653" b="-22985"/>
            </a:stretch>
          </a:blipFill>
        </p:spPr>
      </p:sp>
      <p:pic>
        <p:nvPicPr>
          <p:cNvPr name="Picture 8" id="8"/>
          <p:cNvPicPr>
            <a:picLocks noChangeAspect="true"/>
          </p:cNvPicPr>
          <p:nvPr/>
        </p:nvPicPr>
        <p:blipFill>
          <a:blip r:embed="rId6"/>
          <a:srcRect l="0" t="0" r="0" b="0"/>
          <a:stretch>
            <a:fillRect/>
          </a:stretch>
        </p:blipFill>
        <p:spPr>
          <a:xfrm flipH="false" flipV="false" rot="5400000">
            <a:off x="2609818" y="5615549"/>
            <a:ext cx="3924364" cy="2609702"/>
          </a:xfrm>
          <a:prstGeom prst="rect">
            <a:avLst/>
          </a:prstGeom>
        </p:spPr>
      </p:pic>
      <p:sp>
        <p:nvSpPr>
          <p:cNvPr name="TextBox 9" id="9"/>
          <p:cNvSpPr txBox="true"/>
          <p:nvPr/>
        </p:nvSpPr>
        <p:spPr>
          <a:xfrm rot="0">
            <a:off x="285301" y="199729"/>
            <a:ext cx="8858699" cy="3658870"/>
          </a:xfrm>
          <a:prstGeom prst="rect">
            <a:avLst/>
          </a:prstGeom>
        </p:spPr>
        <p:txBody>
          <a:bodyPr anchor="t" rtlCol="false" tIns="0" lIns="0" bIns="0" rIns="0">
            <a:spAutoFit/>
          </a:bodyPr>
          <a:lstStyle/>
          <a:p>
            <a:pPr algn="l">
              <a:lnSpc>
                <a:spcPts val="7279"/>
              </a:lnSpc>
            </a:pPr>
            <a:r>
              <a:rPr lang="en-US" sz="5199">
                <a:solidFill>
                  <a:srgbClr val="061313"/>
                </a:solidFill>
                <a:latin typeface="Noto Sans Bold"/>
                <a:ea typeface="Noto Sans Bold"/>
                <a:cs typeface="Noto Sans Bold"/>
                <a:sym typeface="Noto Sans Bold"/>
              </a:rPr>
              <a:t>Để làm ra được một hệ thống hoàn chỉnh chúng em đã trải qua những bước sau:</a:t>
            </a:r>
          </a:p>
        </p:txBody>
      </p:sp>
      <p:sp>
        <p:nvSpPr>
          <p:cNvPr name="TextBox 10" id="10"/>
          <p:cNvSpPr txBox="true"/>
          <p:nvPr/>
        </p:nvSpPr>
        <p:spPr>
          <a:xfrm rot="0">
            <a:off x="13738920" y="5085581"/>
            <a:ext cx="3520380" cy="896620"/>
          </a:xfrm>
          <a:prstGeom prst="rect">
            <a:avLst/>
          </a:prstGeom>
        </p:spPr>
        <p:txBody>
          <a:bodyPr anchor="t" rtlCol="false" tIns="0" lIns="0" bIns="0" rIns="0">
            <a:spAutoFit/>
          </a:bodyPr>
          <a:lstStyle/>
          <a:p>
            <a:pPr algn="ctr">
              <a:lnSpc>
                <a:spcPts val="7279"/>
              </a:lnSpc>
            </a:pPr>
            <a:r>
              <a:rPr lang="en-US" sz="5199">
                <a:solidFill>
                  <a:srgbClr val="061313"/>
                </a:solidFill>
                <a:latin typeface="DejaVu Serif"/>
                <a:ea typeface="DejaVu Serif"/>
                <a:cs typeface="DejaVu Serif"/>
                <a:sym typeface="DejaVu Serif"/>
              </a:rPr>
              <a:t>Ứng dụng </a:t>
            </a:r>
          </a:p>
        </p:txBody>
      </p:sp>
      <p:sp>
        <p:nvSpPr>
          <p:cNvPr name="TextBox 11" id="11"/>
          <p:cNvSpPr txBox="true"/>
          <p:nvPr/>
        </p:nvSpPr>
        <p:spPr>
          <a:xfrm rot="0">
            <a:off x="17469346" y="9085580"/>
            <a:ext cx="4201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38"/>
            <a:ext cx="18554234" cy="10287000"/>
          </a:xfrm>
          <a:custGeom>
            <a:avLst/>
            <a:gdLst/>
            <a:ahLst/>
            <a:cxnLst/>
            <a:rect r="r" b="b" t="t" l="l"/>
            <a:pathLst>
              <a:path h="10287000" w="18554234">
                <a:moveTo>
                  <a:pt x="0" y="0"/>
                </a:moveTo>
                <a:lnTo>
                  <a:pt x="18554234" y="0"/>
                </a:lnTo>
                <a:lnTo>
                  <a:pt x="18554234" y="10287000"/>
                </a:lnTo>
                <a:lnTo>
                  <a:pt x="0" y="10287000"/>
                </a:lnTo>
                <a:lnTo>
                  <a:pt x="0" y="0"/>
                </a:lnTo>
                <a:close/>
              </a:path>
            </a:pathLst>
          </a:custGeom>
          <a:blipFill>
            <a:blip r:embed="rId2"/>
            <a:stretch>
              <a:fillRect l="0" t="-40182" r="0" b="-40182"/>
            </a:stretch>
          </a:blipFill>
        </p:spPr>
      </p:sp>
      <p:grpSp>
        <p:nvGrpSpPr>
          <p:cNvPr name="Group 3" id="3"/>
          <p:cNvGrpSpPr/>
          <p:nvPr/>
        </p:nvGrpSpPr>
        <p:grpSpPr>
          <a:xfrm rot="0">
            <a:off x="1030539" y="3705538"/>
            <a:ext cx="2875923" cy="287592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19050" cap="sq">
              <a:solidFill>
                <a:srgbClr val="061313"/>
              </a:solidFill>
              <a:prstDash val="solid"/>
              <a:miter/>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944685" y="3705538"/>
            <a:ext cx="2875923" cy="28759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19050" cap="sq">
              <a:solidFill>
                <a:srgbClr val="061313"/>
              </a:solidFill>
              <a:prstDash val="solid"/>
              <a:miter/>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116102" y="3705538"/>
            <a:ext cx="2875923" cy="28759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19050" cap="sq">
              <a:solidFill>
                <a:srgbClr val="061313"/>
              </a:solidFill>
              <a:prstDash val="solid"/>
              <a:miter/>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487612" y="3705538"/>
            <a:ext cx="2875923" cy="28759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a:ln w="19050" cap="sq">
              <a:solidFill>
                <a:srgbClr val="061313"/>
              </a:solidFill>
              <a:prstDash val="solid"/>
              <a:miter/>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66234" y="291230"/>
            <a:ext cx="3053935" cy="2915120"/>
          </a:xfrm>
          <a:custGeom>
            <a:avLst/>
            <a:gdLst/>
            <a:ahLst/>
            <a:cxnLst/>
            <a:rect r="r" b="b" t="t" l="l"/>
            <a:pathLst>
              <a:path h="2915120" w="3053935">
                <a:moveTo>
                  <a:pt x="0" y="0"/>
                </a:moveTo>
                <a:lnTo>
                  <a:pt x="3053935" y="0"/>
                </a:lnTo>
                <a:lnTo>
                  <a:pt x="3053935" y="2915119"/>
                </a:lnTo>
                <a:lnTo>
                  <a:pt x="0" y="29151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313659" y="4838114"/>
            <a:ext cx="2306005" cy="525047"/>
          </a:xfrm>
          <a:prstGeom prst="rect">
            <a:avLst/>
          </a:prstGeom>
        </p:spPr>
        <p:txBody>
          <a:bodyPr anchor="t" rtlCol="false" tIns="0" lIns="0" bIns="0" rIns="0">
            <a:spAutoFit/>
          </a:bodyPr>
          <a:lstStyle/>
          <a:p>
            <a:pPr algn="ctr">
              <a:lnSpc>
                <a:spcPts val="3780"/>
              </a:lnSpc>
            </a:pPr>
            <a:r>
              <a:rPr lang="en-US" sz="2907" spc="58">
                <a:solidFill>
                  <a:srgbClr val="000000"/>
                </a:solidFill>
                <a:latin typeface="Arial Bold"/>
                <a:ea typeface="Arial Bold"/>
                <a:cs typeface="Arial Bold"/>
                <a:sym typeface="Arial Bold"/>
              </a:rPr>
              <a:t>Khảo sát </a:t>
            </a:r>
          </a:p>
        </p:txBody>
      </p:sp>
      <p:sp>
        <p:nvSpPr>
          <p:cNvPr name="TextBox 17" id="17"/>
          <p:cNvSpPr txBox="true"/>
          <p:nvPr/>
        </p:nvSpPr>
        <p:spPr>
          <a:xfrm rot="0">
            <a:off x="5772571" y="4581894"/>
            <a:ext cx="2306005" cy="1477547"/>
          </a:xfrm>
          <a:prstGeom prst="rect">
            <a:avLst/>
          </a:prstGeom>
        </p:spPr>
        <p:txBody>
          <a:bodyPr anchor="t" rtlCol="false" tIns="0" lIns="0" bIns="0" rIns="0">
            <a:spAutoFit/>
          </a:bodyPr>
          <a:lstStyle/>
          <a:p>
            <a:pPr algn="ctr">
              <a:lnSpc>
                <a:spcPts val="3780"/>
              </a:lnSpc>
            </a:pPr>
            <a:r>
              <a:rPr lang="en-US" sz="2907" spc="58">
                <a:solidFill>
                  <a:srgbClr val="000000"/>
                </a:solidFill>
                <a:latin typeface="Arial Bold"/>
                <a:ea typeface="Arial Bold"/>
                <a:cs typeface="Arial Bold"/>
                <a:sym typeface="Arial Bold"/>
              </a:rPr>
              <a:t>Phân tích chức năng hệ thống</a:t>
            </a:r>
          </a:p>
        </p:txBody>
      </p:sp>
      <p:sp>
        <p:nvSpPr>
          <p:cNvPr name="TextBox 18" id="18"/>
          <p:cNvSpPr txBox="true"/>
          <p:nvPr/>
        </p:nvSpPr>
        <p:spPr>
          <a:xfrm rot="0">
            <a:off x="10229645" y="4600727"/>
            <a:ext cx="2306005" cy="1001297"/>
          </a:xfrm>
          <a:prstGeom prst="rect">
            <a:avLst/>
          </a:prstGeom>
        </p:spPr>
        <p:txBody>
          <a:bodyPr anchor="t" rtlCol="false" tIns="0" lIns="0" bIns="0" rIns="0">
            <a:spAutoFit/>
          </a:bodyPr>
          <a:lstStyle/>
          <a:p>
            <a:pPr algn="ctr">
              <a:lnSpc>
                <a:spcPts val="3780"/>
              </a:lnSpc>
            </a:pPr>
            <a:r>
              <a:rPr lang="en-US" sz="2907" spc="58">
                <a:solidFill>
                  <a:srgbClr val="000000"/>
                </a:solidFill>
                <a:latin typeface="Arial Bold"/>
                <a:ea typeface="Arial Bold"/>
                <a:cs typeface="Arial Bold"/>
                <a:sym typeface="Arial Bold"/>
              </a:rPr>
              <a:t>Thiết kế hệ thống</a:t>
            </a:r>
          </a:p>
        </p:txBody>
      </p:sp>
      <p:sp>
        <p:nvSpPr>
          <p:cNvPr name="TextBox 19" id="19"/>
          <p:cNvSpPr txBox="true"/>
          <p:nvPr/>
        </p:nvSpPr>
        <p:spPr>
          <a:xfrm rot="0">
            <a:off x="14401061" y="4599989"/>
            <a:ext cx="2306005" cy="1001297"/>
          </a:xfrm>
          <a:prstGeom prst="rect">
            <a:avLst/>
          </a:prstGeom>
        </p:spPr>
        <p:txBody>
          <a:bodyPr anchor="t" rtlCol="false" tIns="0" lIns="0" bIns="0" rIns="0">
            <a:spAutoFit/>
          </a:bodyPr>
          <a:lstStyle/>
          <a:p>
            <a:pPr algn="ctr">
              <a:lnSpc>
                <a:spcPts val="3780"/>
              </a:lnSpc>
            </a:pPr>
            <a:r>
              <a:rPr lang="en-US" sz="2907" spc="58">
                <a:solidFill>
                  <a:srgbClr val="000000"/>
                </a:solidFill>
                <a:latin typeface="Arial Bold"/>
                <a:ea typeface="Arial Bold"/>
                <a:cs typeface="Arial Bold"/>
                <a:sym typeface="Arial Bold"/>
              </a:rPr>
              <a:t>Cài đặt hệ thống</a:t>
            </a:r>
          </a:p>
        </p:txBody>
      </p:sp>
      <p:sp>
        <p:nvSpPr>
          <p:cNvPr name="TextBox 20" id="20"/>
          <p:cNvSpPr txBox="true"/>
          <p:nvPr/>
        </p:nvSpPr>
        <p:spPr>
          <a:xfrm rot="0">
            <a:off x="17549654" y="9390380"/>
            <a:ext cx="4201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684602" y="3776626"/>
            <a:ext cx="634992" cy="634992"/>
          </a:xfrm>
          <a:custGeom>
            <a:avLst/>
            <a:gdLst/>
            <a:ahLst/>
            <a:cxnLst/>
            <a:rect r="r" b="b" t="t" l="l"/>
            <a:pathLst>
              <a:path h="634992" w="634992">
                <a:moveTo>
                  <a:pt x="0" y="0"/>
                </a:moveTo>
                <a:lnTo>
                  <a:pt x="634991" y="0"/>
                </a:lnTo>
                <a:lnTo>
                  <a:pt x="634991" y="634991"/>
                </a:lnTo>
                <a:lnTo>
                  <a:pt x="0" y="6349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663786" y="1667461"/>
            <a:ext cx="655808" cy="655808"/>
          </a:xfrm>
          <a:custGeom>
            <a:avLst/>
            <a:gdLst/>
            <a:ahLst/>
            <a:cxnLst/>
            <a:rect r="r" b="b" t="t" l="l"/>
            <a:pathLst>
              <a:path h="655808" w="655808">
                <a:moveTo>
                  <a:pt x="0" y="0"/>
                </a:moveTo>
                <a:lnTo>
                  <a:pt x="655807" y="0"/>
                </a:lnTo>
                <a:lnTo>
                  <a:pt x="655807" y="655807"/>
                </a:lnTo>
                <a:lnTo>
                  <a:pt x="0" y="655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747961" y="3293874"/>
            <a:ext cx="3299984" cy="32999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044AC3"/>
            </a:solidFill>
          </p:spPr>
        </p:sp>
        <p:sp>
          <p:nvSpPr>
            <p:cNvPr name="TextBox 7" id="7"/>
            <p:cNvSpPr txBox="true"/>
            <p:nvPr/>
          </p:nvSpPr>
          <p:spPr>
            <a:xfrm>
              <a:off x="127000" y="69850"/>
              <a:ext cx="558800" cy="61595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2223842" y="3092413"/>
            <a:ext cx="3459067" cy="345906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3EDAD8"/>
            </a:solidFill>
          </p:spPr>
        </p:sp>
        <p:sp>
          <p:nvSpPr>
            <p:cNvPr name="TextBox 10" id="10"/>
            <p:cNvSpPr txBox="true"/>
            <p:nvPr/>
          </p:nvSpPr>
          <p:spPr>
            <a:xfrm>
              <a:off x="127000" y="69850"/>
              <a:ext cx="558800" cy="61595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9263420" y="3293874"/>
            <a:ext cx="1477355" cy="1756934"/>
          </a:xfrm>
          <a:custGeom>
            <a:avLst/>
            <a:gdLst/>
            <a:ahLst/>
            <a:cxnLst/>
            <a:rect r="r" b="b" t="t" l="l"/>
            <a:pathLst>
              <a:path h="1756934" w="1477355">
                <a:moveTo>
                  <a:pt x="0" y="0"/>
                </a:moveTo>
                <a:lnTo>
                  <a:pt x="1477355" y="0"/>
                </a:lnTo>
                <a:lnTo>
                  <a:pt x="1477355" y="1756934"/>
                </a:lnTo>
                <a:lnTo>
                  <a:pt x="0" y="17569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315545" y="5446715"/>
            <a:ext cx="1425230" cy="1595406"/>
          </a:xfrm>
          <a:custGeom>
            <a:avLst/>
            <a:gdLst/>
            <a:ahLst/>
            <a:cxnLst/>
            <a:rect r="r" b="b" t="t" l="l"/>
            <a:pathLst>
              <a:path h="1595406" w="1425230">
                <a:moveTo>
                  <a:pt x="0" y="0"/>
                </a:moveTo>
                <a:lnTo>
                  <a:pt x="1425230" y="0"/>
                </a:lnTo>
                <a:lnTo>
                  <a:pt x="1425230" y="1595406"/>
                </a:lnTo>
                <a:lnTo>
                  <a:pt x="0" y="1595406"/>
                </a:lnTo>
                <a:lnTo>
                  <a:pt x="0" y="0"/>
                </a:lnTo>
                <a:close/>
              </a:path>
            </a:pathLst>
          </a:custGeom>
          <a:blipFill>
            <a:blip r:embed="rId9"/>
            <a:stretch>
              <a:fillRect l="0" t="0" r="0" b="0"/>
            </a:stretch>
          </a:blipFill>
        </p:spPr>
      </p:sp>
      <p:pic>
        <p:nvPicPr>
          <p:cNvPr name="Picture 13" id="13"/>
          <p:cNvPicPr>
            <a:picLocks noChangeAspect="true"/>
          </p:cNvPicPr>
          <p:nvPr/>
        </p:nvPicPr>
        <p:blipFill>
          <a:blip r:embed="rId10"/>
          <a:srcRect l="0" t="0" r="0" b="0"/>
          <a:stretch>
            <a:fillRect/>
          </a:stretch>
        </p:blipFill>
        <p:spPr>
          <a:xfrm flipH="false" flipV="false" rot="0">
            <a:off x="6047945" y="2245333"/>
            <a:ext cx="2528594" cy="2440093"/>
          </a:xfrm>
          <a:prstGeom prst="rect">
            <a:avLst/>
          </a:prstGeom>
        </p:spPr>
      </p:pic>
      <p:pic>
        <p:nvPicPr>
          <p:cNvPr name="Picture 14" id="14"/>
          <p:cNvPicPr>
            <a:picLocks noChangeAspect="true"/>
          </p:cNvPicPr>
          <p:nvPr/>
        </p:nvPicPr>
        <p:blipFill>
          <a:blip r:embed="rId10"/>
          <a:srcRect l="0" t="0" r="0" b="0"/>
          <a:stretch>
            <a:fillRect/>
          </a:stretch>
        </p:blipFill>
        <p:spPr>
          <a:xfrm flipH="false" flipV="false" rot="1964562">
            <a:off x="6506942" y="3114067"/>
            <a:ext cx="2528594" cy="2440093"/>
          </a:xfrm>
          <a:prstGeom prst="rect">
            <a:avLst/>
          </a:prstGeom>
        </p:spPr>
      </p:pic>
      <p:pic>
        <p:nvPicPr>
          <p:cNvPr name="Picture 15" id="15"/>
          <p:cNvPicPr>
            <a:picLocks noChangeAspect="true"/>
          </p:cNvPicPr>
          <p:nvPr/>
        </p:nvPicPr>
        <p:blipFill>
          <a:blip r:embed="rId10"/>
          <a:srcRect l="0" t="0" r="0" b="0"/>
          <a:stretch>
            <a:fillRect/>
          </a:stretch>
        </p:blipFill>
        <p:spPr>
          <a:xfrm flipH="false" flipV="false" rot="3941570">
            <a:off x="6506942" y="4001207"/>
            <a:ext cx="2528594" cy="2440093"/>
          </a:xfrm>
          <a:prstGeom prst="rect">
            <a:avLst/>
          </a:prstGeom>
        </p:spPr>
      </p:pic>
      <p:sp>
        <p:nvSpPr>
          <p:cNvPr name="TextBox 16" id="16"/>
          <p:cNvSpPr txBox="true"/>
          <p:nvPr/>
        </p:nvSpPr>
        <p:spPr>
          <a:xfrm rot="0">
            <a:off x="11026525" y="1857686"/>
            <a:ext cx="5325109" cy="4655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191919"/>
                </a:solidFill>
                <a:latin typeface="Arial Bold"/>
                <a:ea typeface="Arial Bold"/>
                <a:cs typeface="Arial Bold"/>
                <a:sym typeface="Arial Bold"/>
              </a:rPr>
              <a:t>MÔ HÌNH HÓA NGHIỆP VỤ</a:t>
            </a:r>
          </a:p>
        </p:txBody>
      </p:sp>
      <p:sp>
        <p:nvSpPr>
          <p:cNvPr name="TextBox 17" id="17"/>
          <p:cNvSpPr txBox="true"/>
          <p:nvPr/>
        </p:nvSpPr>
        <p:spPr>
          <a:xfrm rot="0">
            <a:off x="11197975" y="5967921"/>
            <a:ext cx="5325109" cy="4655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191919"/>
                </a:solidFill>
                <a:latin typeface="Arial Bold"/>
                <a:ea typeface="Arial Bold"/>
                <a:cs typeface="Arial Bold"/>
                <a:sym typeface="Arial Bold"/>
              </a:rPr>
              <a:t>SƠ ĐỒ LỚP PHÂN TÍCH</a:t>
            </a:r>
          </a:p>
        </p:txBody>
      </p:sp>
      <p:sp>
        <p:nvSpPr>
          <p:cNvPr name="TextBox 18" id="18"/>
          <p:cNvSpPr txBox="true"/>
          <p:nvPr/>
        </p:nvSpPr>
        <p:spPr>
          <a:xfrm rot="0">
            <a:off x="11026525" y="3902624"/>
            <a:ext cx="5325109" cy="465582"/>
          </a:xfrm>
          <a:prstGeom prst="rect">
            <a:avLst/>
          </a:prstGeom>
        </p:spPr>
        <p:txBody>
          <a:bodyPr anchor="t" rtlCol="false" tIns="0" lIns="0" bIns="0" rIns="0">
            <a:spAutoFit/>
          </a:bodyPr>
          <a:lstStyle/>
          <a:p>
            <a:pPr algn="l" marL="0" indent="0" lvl="0">
              <a:lnSpc>
                <a:spcPts val="3354"/>
              </a:lnSpc>
              <a:spcBef>
                <a:spcPct val="0"/>
              </a:spcBef>
            </a:pPr>
            <a:r>
              <a:rPr lang="en-US" sz="2600" spc="101">
                <a:solidFill>
                  <a:srgbClr val="191919"/>
                </a:solidFill>
                <a:latin typeface="Arial Bold"/>
                <a:ea typeface="Arial Bold"/>
                <a:cs typeface="Arial Bold"/>
                <a:sym typeface="Arial Bold"/>
              </a:rPr>
              <a:t>MÔ HÌNH HÓA CHỨC NĂNG</a:t>
            </a:r>
          </a:p>
        </p:txBody>
      </p:sp>
      <p:sp>
        <p:nvSpPr>
          <p:cNvPr name="TextBox 19" id="19"/>
          <p:cNvSpPr txBox="true"/>
          <p:nvPr/>
        </p:nvSpPr>
        <p:spPr>
          <a:xfrm rot="0">
            <a:off x="2853029" y="4088896"/>
            <a:ext cx="2306005" cy="1477547"/>
          </a:xfrm>
          <a:prstGeom prst="rect">
            <a:avLst/>
          </a:prstGeom>
        </p:spPr>
        <p:txBody>
          <a:bodyPr anchor="t" rtlCol="false" tIns="0" lIns="0" bIns="0" rIns="0">
            <a:spAutoFit/>
          </a:bodyPr>
          <a:lstStyle/>
          <a:p>
            <a:pPr algn="ctr">
              <a:lnSpc>
                <a:spcPts val="3780"/>
              </a:lnSpc>
            </a:pPr>
            <a:r>
              <a:rPr lang="en-US" sz="2907" spc="58">
                <a:solidFill>
                  <a:srgbClr val="000000"/>
                </a:solidFill>
                <a:latin typeface="Arial Bold"/>
                <a:ea typeface="Arial Bold"/>
                <a:cs typeface="Arial Bold"/>
                <a:sym typeface="Arial Bold"/>
              </a:rPr>
              <a:t>Phân tích chức năng hệ thống</a:t>
            </a:r>
          </a:p>
        </p:txBody>
      </p:sp>
      <p:sp>
        <p:nvSpPr>
          <p:cNvPr name="TextBox 20" id="20"/>
          <p:cNvSpPr txBox="true"/>
          <p:nvPr/>
        </p:nvSpPr>
        <p:spPr>
          <a:xfrm rot="0">
            <a:off x="17549654" y="9390380"/>
            <a:ext cx="4201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08201" y="802523"/>
            <a:ext cx="8879799" cy="8681953"/>
          </a:xfrm>
          <a:custGeom>
            <a:avLst/>
            <a:gdLst/>
            <a:ahLst/>
            <a:cxnLst/>
            <a:rect r="r" b="b" t="t" l="l"/>
            <a:pathLst>
              <a:path h="8681953" w="8879799">
                <a:moveTo>
                  <a:pt x="0" y="0"/>
                </a:moveTo>
                <a:lnTo>
                  <a:pt x="8879799" y="0"/>
                </a:lnTo>
                <a:lnTo>
                  <a:pt x="8879799" y="8681954"/>
                </a:lnTo>
                <a:lnTo>
                  <a:pt x="0" y="8681954"/>
                </a:lnTo>
                <a:lnTo>
                  <a:pt x="0" y="0"/>
                </a:lnTo>
                <a:close/>
              </a:path>
            </a:pathLst>
          </a:custGeom>
          <a:blipFill>
            <a:blip r:embed="rId2"/>
            <a:stretch>
              <a:fillRect l="0" t="0" r="0" b="0"/>
            </a:stretch>
          </a:blipFill>
        </p:spPr>
      </p:sp>
      <p:sp>
        <p:nvSpPr>
          <p:cNvPr name="Freeform 3" id="3"/>
          <p:cNvSpPr/>
          <p:nvPr/>
        </p:nvSpPr>
        <p:spPr>
          <a:xfrm flipH="false" flipV="false" rot="0">
            <a:off x="511248" y="2263555"/>
            <a:ext cx="9144000" cy="4601449"/>
          </a:xfrm>
          <a:custGeom>
            <a:avLst/>
            <a:gdLst/>
            <a:ahLst/>
            <a:cxnLst/>
            <a:rect r="r" b="b" t="t" l="l"/>
            <a:pathLst>
              <a:path h="4601449" w="9144000">
                <a:moveTo>
                  <a:pt x="0" y="0"/>
                </a:moveTo>
                <a:lnTo>
                  <a:pt x="9144000" y="0"/>
                </a:lnTo>
                <a:lnTo>
                  <a:pt x="9144000" y="4601449"/>
                </a:lnTo>
                <a:lnTo>
                  <a:pt x="0" y="4601449"/>
                </a:lnTo>
                <a:lnTo>
                  <a:pt x="0" y="0"/>
                </a:lnTo>
                <a:close/>
              </a:path>
            </a:pathLst>
          </a:custGeom>
          <a:blipFill>
            <a:blip r:embed="rId3"/>
            <a:stretch>
              <a:fillRect l="0" t="-5597" r="-35000" b="-73250"/>
            </a:stretch>
          </a:blipFill>
        </p:spPr>
      </p:sp>
      <p:sp>
        <p:nvSpPr>
          <p:cNvPr name="TextBox 4" id="4"/>
          <p:cNvSpPr txBox="true"/>
          <p:nvPr/>
        </p:nvSpPr>
        <p:spPr>
          <a:xfrm rot="0">
            <a:off x="644401" y="2618405"/>
            <a:ext cx="8877693" cy="3806190"/>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Arial Bold"/>
                <a:ea typeface="Arial Bold"/>
                <a:cs typeface="Arial Bold"/>
                <a:sym typeface="Arial Bold"/>
              </a:rPr>
              <a:t>Sơ đồ này giúp chúng ta hiểu gì?</a:t>
            </a:r>
          </a:p>
          <a:p>
            <a:pPr algn="l" marL="518160" indent="-259080" lvl="1">
              <a:lnSpc>
                <a:spcPts val="3359"/>
              </a:lnSpc>
              <a:buFont typeface="Arial"/>
              <a:buChar char="•"/>
            </a:pPr>
            <a:r>
              <a:rPr lang="en-US" sz="2400">
                <a:solidFill>
                  <a:srgbClr val="000000"/>
                </a:solidFill>
                <a:latin typeface="Arial Bold"/>
                <a:ea typeface="Arial Bold"/>
                <a:cs typeface="Arial Bold"/>
                <a:sym typeface="Arial Bold"/>
              </a:rPr>
              <a:t>Chức năng của hệ thống: </a:t>
            </a:r>
            <a:r>
              <a:rPr lang="en-US" sz="2400">
                <a:solidFill>
                  <a:srgbClr val="000000"/>
                </a:solidFill>
                <a:latin typeface="Arial"/>
                <a:ea typeface="Arial"/>
                <a:cs typeface="Arial"/>
                <a:sym typeface="Arial"/>
              </a:rPr>
              <a:t>Sơ đồ cho thấy rõ ràng các chức năng chính mà hệ thống quản lý giáo dục cần cung cấp.</a:t>
            </a:r>
          </a:p>
          <a:p>
            <a:pPr algn="l" marL="518160" indent="-259080" lvl="1">
              <a:lnSpc>
                <a:spcPts val="3359"/>
              </a:lnSpc>
              <a:buFont typeface="Arial"/>
              <a:buChar char="•"/>
            </a:pPr>
            <a:r>
              <a:rPr lang="en-US" sz="2400">
                <a:solidFill>
                  <a:srgbClr val="000000"/>
                </a:solidFill>
                <a:latin typeface="Arial Bold"/>
                <a:ea typeface="Arial Bold"/>
                <a:cs typeface="Arial Bold"/>
                <a:sym typeface="Arial Bold"/>
              </a:rPr>
              <a:t>Vai trò của người dùng:</a:t>
            </a:r>
            <a:r>
              <a:rPr lang="en-US" sz="2400">
                <a:solidFill>
                  <a:srgbClr val="000000"/>
                </a:solidFill>
                <a:latin typeface="Arial"/>
                <a:ea typeface="Arial"/>
                <a:cs typeface="Arial"/>
                <a:sym typeface="Arial"/>
              </a:rPr>
              <a:t> Mỗi người dùng (giáo viên, tổ trưởng, người quản lý) có những quyền truy cập và thực hiện các chức năng khác nhau.</a:t>
            </a:r>
          </a:p>
          <a:p>
            <a:pPr algn="l" marL="518160" indent="-259080" lvl="1">
              <a:lnSpc>
                <a:spcPts val="3359"/>
              </a:lnSpc>
              <a:buFont typeface="Arial"/>
              <a:buChar char="•"/>
            </a:pPr>
            <a:r>
              <a:rPr lang="en-US" sz="2400">
                <a:solidFill>
                  <a:srgbClr val="000000"/>
                </a:solidFill>
                <a:latin typeface="Arial Bold"/>
                <a:ea typeface="Arial Bold"/>
                <a:cs typeface="Arial Bold"/>
                <a:sym typeface="Arial Bold"/>
              </a:rPr>
              <a:t>Mối quan hệ giữa các chức năng: </a:t>
            </a:r>
            <a:r>
              <a:rPr lang="en-US" sz="2400">
                <a:solidFill>
                  <a:srgbClr val="000000"/>
                </a:solidFill>
                <a:latin typeface="Arial"/>
                <a:ea typeface="Arial"/>
                <a:cs typeface="Arial"/>
                <a:sym typeface="Arial"/>
              </a:rPr>
              <a:t>Sơ đồ thể hiện mối quan hệ giữa các chức năng khác nhau, giúp chúng ta hiểu rõ hơn về quy trình làm việc của hệ thống.</a:t>
            </a:r>
          </a:p>
        </p:txBody>
      </p:sp>
      <p:sp>
        <p:nvSpPr>
          <p:cNvPr name="TextBox 5" id="5"/>
          <p:cNvSpPr txBox="true"/>
          <p:nvPr/>
        </p:nvSpPr>
        <p:spPr>
          <a:xfrm rot="0">
            <a:off x="511248" y="914400"/>
            <a:ext cx="4323755" cy="538480"/>
          </a:xfrm>
          <a:prstGeom prst="rect">
            <a:avLst/>
          </a:prstGeom>
        </p:spPr>
        <p:txBody>
          <a:bodyPr anchor="t" rtlCol="false" tIns="0" lIns="0" bIns="0" rIns="0">
            <a:spAutoFit/>
          </a:bodyPr>
          <a:lstStyle/>
          <a:p>
            <a:pPr algn="ctr">
              <a:lnSpc>
                <a:spcPts val="3919"/>
              </a:lnSpc>
            </a:pPr>
            <a:r>
              <a:rPr lang="en-US" sz="2799">
                <a:solidFill>
                  <a:srgbClr val="000000"/>
                </a:solidFill>
                <a:latin typeface="Arial Bold"/>
                <a:ea typeface="Arial Bold"/>
                <a:cs typeface="Arial Bold"/>
                <a:sym typeface="Arial Bold"/>
              </a:rPr>
              <a:t>Sơ đồ usecase nghiệp vụ</a:t>
            </a:r>
          </a:p>
        </p:txBody>
      </p:sp>
      <p:sp>
        <p:nvSpPr>
          <p:cNvPr name="TextBox 6" id="6"/>
          <p:cNvSpPr txBox="true"/>
          <p:nvPr/>
        </p:nvSpPr>
        <p:spPr>
          <a:xfrm rot="0">
            <a:off x="17549654" y="9390380"/>
            <a:ext cx="4201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23951" y="2511574"/>
            <a:ext cx="8506785" cy="6983581"/>
          </a:xfrm>
          <a:custGeom>
            <a:avLst/>
            <a:gdLst/>
            <a:ahLst/>
            <a:cxnLst/>
            <a:rect r="r" b="b" t="t" l="l"/>
            <a:pathLst>
              <a:path h="6983581" w="8506785">
                <a:moveTo>
                  <a:pt x="0" y="0"/>
                </a:moveTo>
                <a:lnTo>
                  <a:pt x="8506785" y="0"/>
                </a:lnTo>
                <a:lnTo>
                  <a:pt x="8506785" y="6983581"/>
                </a:lnTo>
                <a:lnTo>
                  <a:pt x="0" y="6983581"/>
                </a:lnTo>
                <a:lnTo>
                  <a:pt x="0" y="0"/>
                </a:lnTo>
                <a:close/>
              </a:path>
            </a:pathLst>
          </a:custGeom>
          <a:blipFill>
            <a:blip r:embed="rId2"/>
            <a:stretch>
              <a:fillRect l="0" t="0" r="0" b="0"/>
            </a:stretch>
          </a:blipFill>
        </p:spPr>
      </p:sp>
      <p:sp>
        <p:nvSpPr>
          <p:cNvPr name="TextBox 3" id="3"/>
          <p:cNvSpPr txBox="true"/>
          <p:nvPr/>
        </p:nvSpPr>
        <p:spPr>
          <a:xfrm rot="0">
            <a:off x="4874247" y="1524184"/>
            <a:ext cx="8539506" cy="453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Mô hình hóa quy trình nghiệp vụ quản lý điểm </a:t>
            </a:r>
          </a:p>
        </p:txBody>
      </p:sp>
      <p:sp>
        <p:nvSpPr>
          <p:cNvPr name="TextBox 4" id="4"/>
          <p:cNvSpPr txBox="true"/>
          <p:nvPr/>
        </p:nvSpPr>
        <p:spPr>
          <a:xfrm rot="0">
            <a:off x="1532930" y="51653"/>
            <a:ext cx="4458097" cy="1033780"/>
          </a:xfrm>
          <a:prstGeom prst="rect">
            <a:avLst/>
          </a:prstGeom>
        </p:spPr>
        <p:txBody>
          <a:bodyPr anchor="t" rtlCol="false" tIns="0" lIns="0" bIns="0" rIns="0">
            <a:spAutoFit/>
          </a:bodyPr>
          <a:lstStyle/>
          <a:p>
            <a:pPr algn="r">
              <a:lnSpc>
                <a:spcPts val="3919"/>
              </a:lnSpc>
            </a:pPr>
            <a:r>
              <a:rPr lang="en-US" sz="2799">
                <a:solidFill>
                  <a:srgbClr val="000000"/>
                </a:solidFill>
                <a:latin typeface="Arial Bold"/>
                <a:ea typeface="Arial Bold"/>
                <a:cs typeface="Arial Bold"/>
                <a:sym typeface="Arial Bold"/>
              </a:rPr>
              <a:t>MÔ HÌNH HÓA NGHIỆP VỤ</a:t>
            </a:r>
          </a:p>
          <a:p>
            <a:pPr algn="r">
              <a:lnSpc>
                <a:spcPts val="3919"/>
              </a:lnSpc>
              <a:spcBef>
                <a:spcPct val="0"/>
              </a:spcBef>
            </a:pPr>
          </a:p>
        </p:txBody>
      </p:sp>
      <p:sp>
        <p:nvSpPr>
          <p:cNvPr name="TextBox 5" id="5"/>
          <p:cNvSpPr txBox="true"/>
          <p:nvPr/>
        </p:nvSpPr>
        <p:spPr>
          <a:xfrm rot="0">
            <a:off x="17549654" y="9390380"/>
            <a:ext cx="4201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07058" y="2637009"/>
            <a:ext cx="12273884" cy="7254069"/>
          </a:xfrm>
          <a:custGeom>
            <a:avLst/>
            <a:gdLst/>
            <a:ahLst/>
            <a:cxnLst/>
            <a:rect r="r" b="b" t="t" l="l"/>
            <a:pathLst>
              <a:path h="7254069" w="12273884">
                <a:moveTo>
                  <a:pt x="0" y="0"/>
                </a:moveTo>
                <a:lnTo>
                  <a:pt x="12273884" y="0"/>
                </a:lnTo>
                <a:lnTo>
                  <a:pt x="12273884" y="7254068"/>
                </a:lnTo>
                <a:lnTo>
                  <a:pt x="0" y="7254068"/>
                </a:lnTo>
                <a:lnTo>
                  <a:pt x="0" y="0"/>
                </a:lnTo>
                <a:close/>
              </a:path>
            </a:pathLst>
          </a:custGeom>
          <a:blipFill>
            <a:blip r:embed="rId2"/>
            <a:stretch>
              <a:fillRect l="0" t="0" r="0" b="0"/>
            </a:stretch>
          </a:blipFill>
        </p:spPr>
      </p:sp>
      <p:sp>
        <p:nvSpPr>
          <p:cNvPr name="TextBox 3" id="3"/>
          <p:cNvSpPr txBox="true"/>
          <p:nvPr/>
        </p:nvSpPr>
        <p:spPr>
          <a:xfrm rot="0">
            <a:off x="4462892" y="1421807"/>
            <a:ext cx="7701594" cy="8724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al Bold"/>
                <a:ea typeface="Arial Bold"/>
                <a:cs typeface="Arial Bold"/>
                <a:sym typeface="Arial Bold"/>
              </a:rPr>
              <a:t>Mô hình hóa quy trình nghiệp vụ quản lý thông tin giáo viên</a:t>
            </a:r>
          </a:p>
        </p:txBody>
      </p:sp>
      <p:sp>
        <p:nvSpPr>
          <p:cNvPr name="TextBox 4" id="4"/>
          <p:cNvSpPr txBox="true"/>
          <p:nvPr/>
        </p:nvSpPr>
        <p:spPr>
          <a:xfrm rot="0">
            <a:off x="1442665" y="140565"/>
            <a:ext cx="4458097" cy="1033780"/>
          </a:xfrm>
          <a:prstGeom prst="rect">
            <a:avLst/>
          </a:prstGeom>
        </p:spPr>
        <p:txBody>
          <a:bodyPr anchor="t" rtlCol="false" tIns="0" lIns="0" bIns="0" rIns="0">
            <a:spAutoFit/>
          </a:bodyPr>
          <a:lstStyle/>
          <a:p>
            <a:pPr algn="r">
              <a:lnSpc>
                <a:spcPts val="3919"/>
              </a:lnSpc>
            </a:pPr>
            <a:r>
              <a:rPr lang="en-US" sz="2799">
                <a:solidFill>
                  <a:srgbClr val="000000"/>
                </a:solidFill>
                <a:latin typeface="Arial Bold"/>
                <a:ea typeface="Arial Bold"/>
                <a:cs typeface="Arial Bold"/>
                <a:sym typeface="Arial Bold"/>
              </a:rPr>
              <a:t>MÔ HÌNH HÓA NGHIỆP VỤ</a:t>
            </a:r>
          </a:p>
          <a:p>
            <a:pPr algn="r">
              <a:lnSpc>
                <a:spcPts val="3919"/>
              </a:lnSpc>
              <a:spcBef>
                <a:spcPct val="0"/>
              </a:spcBef>
            </a:pPr>
          </a:p>
        </p:txBody>
      </p:sp>
      <p:sp>
        <p:nvSpPr>
          <p:cNvPr name="TextBox 5" id="5"/>
          <p:cNvSpPr txBox="true"/>
          <p:nvPr/>
        </p:nvSpPr>
        <p:spPr>
          <a:xfrm rot="0">
            <a:off x="17549654" y="9390380"/>
            <a:ext cx="420191"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ea typeface="DejaVu Serif"/>
                <a:cs typeface="DejaVu Serif"/>
                <a:sym typeface="DejaVu Serif"/>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DAFwrdQ6bPc</dc:identifier>
  <dcterms:modified xsi:type="dcterms:W3CDTF">2011-08-01T06:04:30Z</dcterms:modified>
  <cp:revision>1</cp:revision>
  <dc:title>Thành viên nhóm 3:</dc:title>
</cp:coreProperties>
</file>